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47"/>
    <p:sldId id="257" r:id="rId48"/>
    <p:sldId id="258" r:id="rId49"/>
    <p:sldId id="259" r:id="rId50"/>
    <p:sldId id="260" r:id="rId51"/>
    <p:sldId id="261" r:id="rId52"/>
    <p:sldId id="262" r:id="rId53"/>
    <p:sldId id="263" r:id="rId54"/>
    <p:sldId id="264" r:id="rId55"/>
    <p:sldId id="265" r:id="rId56"/>
    <p:sldId id="266" r:id="rId57"/>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Poppins" charset="1" panose="00000500000000000000"/>
      <p:regular r:id="rId10"/>
    </p:embeddedFont>
    <p:embeddedFont>
      <p:font typeface="Poppins Bold" charset="1" panose="00000800000000000000"/>
      <p:regular r:id="rId11"/>
    </p:embeddedFont>
    <p:embeddedFont>
      <p:font typeface="Poppins Italics" charset="1" panose="00000500000000000000"/>
      <p:regular r:id="rId12"/>
    </p:embeddedFont>
    <p:embeddedFont>
      <p:font typeface="Poppins Bold Italics" charset="1" panose="00000800000000000000"/>
      <p:regular r:id="rId13"/>
    </p:embeddedFont>
    <p:embeddedFont>
      <p:font typeface="Poppins Thin" charset="1" panose="00000300000000000000"/>
      <p:regular r:id="rId14"/>
    </p:embeddedFont>
    <p:embeddedFont>
      <p:font typeface="Poppins Thin Italics" charset="1" panose="00000300000000000000"/>
      <p:regular r:id="rId15"/>
    </p:embeddedFont>
    <p:embeddedFont>
      <p:font typeface="Poppins Extra-Light" charset="1" panose="00000300000000000000"/>
      <p:regular r:id="rId16"/>
    </p:embeddedFont>
    <p:embeddedFont>
      <p:font typeface="Poppins Extra-Light Italics" charset="1" panose="00000300000000000000"/>
      <p:regular r:id="rId17"/>
    </p:embeddedFont>
    <p:embeddedFont>
      <p:font typeface="Poppins Light" charset="1" panose="00000400000000000000"/>
      <p:regular r:id="rId18"/>
    </p:embeddedFont>
    <p:embeddedFont>
      <p:font typeface="Poppins Light Italics" charset="1" panose="00000400000000000000"/>
      <p:regular r:id="rId19"/>
    </p:embeddedFont>
    <p:embeddedFont>
      <p:font typeface="Poppins Medium" charset="1" panose="00000600000000000000"/>
      <p:regular r:id="rId20"/>
    </p:embeddedFont>
    <p:embeddedFont>
      <p:font typeface="Poppins Medium Italics" charset="1" panose="00000600000000000000"/>
      <p:regular r:id="rId21"/>
    </p:embeddedFont>
    <p:embeddedFont>
      <p:font typeface="Poppins Semi-Bold" charset="1" panose="00000700000000000000"/>
      <p:regular r:id="rId22"/>
    </p:embeddedFont>
    <p:embeddedFont>
      <p:font typeface="Poppins Semi-Bold Italics" charset="1" panose="00000700000000000000"/>
      <p:regular r:id="rId23"/>
    </p:embeddedFont>
    <p:embeddedFont>
      <p:font typeface="Poppins Ultra-Bold" charset="1" panose="00000900000000000000"/>
      <p:regular r:id="rId24"/>
    </p:embeddedFont>
    <p:embeddedFont>
      <p:font typeface="Poppins Ultra-Bold Italics" charset="1" panose="00000900000000000000"/>
      <p:regular r:id="rId25"/>
    </p:embeddedFont>
    <p:embeddedFont>
      <p:font typeface="Poppins Heavy" charset="1" panose="00000A00000000000000"/>
      <p:regular r:id="rId26"/>
    </p:embeddedFont>
    <p:embeddedFont>
      <p:font typeface="Poppins Heavy Italics" charset="1" panose="00000A00000000000000"/>
      <p:regular r:id="rId27"/>
    </p:embeddedFont>
    <p:embeddedFont>
      <p:font typeface="Montserrat" charset="1" panose="00000500000000000000"/>
      <p:regular r:id="rId28"/>
    </p:embeddedFont>
    <p:embeddedFont>
      <p:font typeface="Montserrat Bold" charset="1" panose="00000800000000000000"/>
      <p:regular r:id="rId29"/>
    </p:embeddedFont>
    <p:embeddedFont>
      <p:font typeface="Montserrat Italics" charset="1" panose="00000500000000000000"/>
      <p:regular r:id="rId30"/>
    </p:embeddedFont>
    <p:embeddedFont>
      <p:font typeface="Montserrat Bold Italics" charset="1" panose="00000800000000000000"/>
      <p:regular r:id="rId31"/>
    </p:embeddedFont>
    <p:embeddedFont>
      <p:font typeface="Montserrat Thin" charset="1" panose="00000300000000000000"/>
      <p:regular r:id="rId32"/>
    </p:embeddedFont>
    <p:embeddedFont>
      <p:font typeface="Montserrat Thin Italics" charset="1" panose="00000300000000000000"/>
      <p:regular r:id="rId33"/>
    </p:embeddedFont>
    <p:embeddedFont>
      <p:font typeface="Montserrat Extra-Light" charset="1" panose="00000300000000000000"/>
      <p:regular r:id="rId34"/>
    </p:embeddedFont>
    <p:embeddedFont>
      <p:font typeface="Montserrat Extra-Light Italics" charset="1" panose="00000300000000000000"/>
      <p:regular r:id="rId35"/>
    </p:embeddedFont>
    <p:embeddedFont>
      <p:font typeface="Montserrat Light" charset="1" panose="00000400000000000000"/>
      <p:regular r:id="rId36"/>
    </p:embeddedFont>
    <p:embeddedFont>
      <p:font typeface="Montserrat Light Italics" charset="1" panose="00000400000000000000"/>
      <p:regular r:id="rId37"/>
    </p:embeddedFont>
    <p:embeddedFont>
      <p:font typeface="Montserrat Medium" charset="1" panose="00000600000000000000"/>
      <p:regular r:id="rId38"/>
    </p:embeddedFont>
    <p:embeddedFont>
      <p:font typeface="Montserrat Medium Italics" charset="1" panose="00000600000000000000"/>
      <p:regular r:id="rId39"/>
    </p:embeddedFont>
    <p:embeddedFont>
      <p:font typeface="Montserrat Semi-Bold" charset="1" panose="00000700000000000000"/>
      <p:regular r:id="rId40"/>
    </p:embeddedFont>
    <p:embeddedFont>
      <p:font typeface="Montserrat Semi-Bold Italics" charset="1" panose="00000700000000000000"/>
      <p:regular r:id="rId41"/>
    </p:embeddedFont>
    <p:embeddedFont>
      <p:font typeface="Montserrat Ultra-Bold" charset="1" panose="00000900000000000000"/>
      <p:regular r:id="rId42"/>
    </p:embeddedFont>
    <p:embeddedFont>
      <p:font typeface="Montserrat Ultra-Bold Italics" charset="1" panose="00000900000000000000"/>
      <p:regular r:id="rId43"/>
    </p:embeddedFont>
    <p:embeddedFont>
      <p:font typeface="Montserrat Heavy" charset="1" panose="00000A00000000000000"/>
      <p:regular r:id="rId44"/>
    </p:embeddedFont>
    <p:embeddedFont>
      <p:font typeface="Montserrat Heavy Italics" charset="1" panose="00000A00000000000000"/>
      <p:regular r:id="rId45"/>
    </p:embeddedFont>
    <p:embeddedFont>
      <p:font typeface="Bryndan Write" charset="1" panose="02000503000000000000"/>
      <p:regular r:id="rId4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46" Target="fonts/font46.fntdata" Type="http://schemas.openxmlformats.org/officeDocument/2006/relationships/font"/><Relationship Id="rId47" Target="slides/slide1.xml" Type="http://schemas.openxmlformats.org/officeDocument/2006/relationships/slide"/><Relationship Id="rId48" Target="slides/slide2.xml" Type="http://schemas.openxmlformats.org/officeDocument/2006/relationships/slide"/><Relationship Id="rId49" Target="slides/slide3.xml" Type="http://schemas.openxmlformats.org/officeDocument/2006/relationships/slide"/><Relationship Id="rId5" Target="tableStyles.xml" Type="http://schemas.openxmlformats.org/officeDocument/2006/relationships/tableStyles"/><Relationship Id="rId50" Target="slides/slide4.xml" Type="http://schemas.openxmlformats.org/officeDocument/2006/relationships/slide"/><Relationship Id="rId51" Target="slides/slide5.xml" Type="http://schemas.openxmlformats.org/officeDocument/2006/relationships/slide"/><Relationship Id="rId52" Target="slides/slide6.xml" Type="http://schemas.openxmlformats.org/officeDocument/2006/relationships/slide"/><Relationship Id="rId53" Target="slides/slide7.xml" Type="http://schemas.openxmlformats.org/officeDocument/2006/relationships/slide"/><Relationship Id="rId54" Target="slides/slide8.xml" Type="http://schemas.openxmlformats.org/officeDocument/2006/relationships/slide"/><Relationship Id="rId55" Target="slides/slide9.xml" Type="http://schemas.openxmlformats.org/officeDocument/2006/relationships/slide"/><Relationship Id="rId56" Target="slides/slide10.xml" Type="http://schemas.openxmlformats.org/officeDocument/2006/relationships/slide"/><Relationship Id="rId57" Target="slides/slide11.xml" Type="http://schemas.openxmlformats.org/officeDocument/2006/relationships/slide"/><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12" Target="../media/image11.png" Type="http://schemas.openxmlformats.org/officeDocument/2006/relationships/image"/><Relationship Id="rId13" Target="../media/image12.svg" Type="http://schemas.openxmlformats.org/officeDocument/2006/relationships/image"/><Relationship Id="rId14" Target="../media/image13.png" Type="http://schemas.openxmlformats.org/officeDocument/2006/relationships/image"/><Relationship Id="rId15" Target="../media/image14.svg" Type="http://schemas.openxmlformats.org/officeDocument/2006/relationships/image"/><Relationship Id="rId16" Target="../media/image15.png" Type="http://schemas.openxmlformats.org/officeDocument/2006/relationships/image"/><Relationship Id="rId17" Target="../media/image16.svg" Type="http://schemas.openxmlformats.org/officeDocument/2006/relationships/image"/><Relationship Id="rId18" Target="../media/image17.png" Type="http://schemas.openxmlformats.org/officeDocument/2006/relationships/image"/><Relationship Id="rId19" Target="../media/image18.svg" Type="http://schemas.openxmlformats.org/officeDocument/2006/relationships/image"/><Relationship Id="rId2" Target="../media/image1.png" Type="http://schemas.openxmlformats.org/officeDocument/2006/relationships/image"/><Relationship Id="rId20" Target="../media/image19.png" Type="http://schemas.openxmlformats.org/officeDocument/2006/relationships/image"/><Relationship Id="rId21" Target="../media/image20.svg" Type="http://schemas.openxmlformats.org/officeDocument/2006/relationships/image"/><Relationship Id="rId22" Target="../media/image21.png" Type="http://schemas.openxmlformats.org/officeDocument/2006/relationships/image"/><Relationship Id="rId23" Target="../media/image22.svg" Type="http://schemas.openxmlformats.org/officeDocument/2006/relationships/image"/><Relationship Id="rId24" Target="../media/image23.png" Type="http://schemas.openxmlformats.org/officeDocument/2006/relationships/image"/><Relationship Id="rId25" Target="../media/image24.sv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9.png" Type="http://schemas.openxmlformats.org/officeDocument/2006/relationships/image"/><Relationship Id="rId4" Target="../media/image10.svg" Type="http://schemas.openxmlformats.org/officeDocument/2006/relationships/image"/><Relationship Id="rId5" Target="../media/image17.png" Type="http://schemas.openxmlformats.org/officeDocument/2006/relationships/image"/><Relationship Id="rId6" Target="../media/image18.sv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12" Target="../media/image11.png" Type="http://schemas.openxmlformats.org/officeDocument/2006/relationships/image"/><Relationship Id="rId13" Target="../media/image12.svg" Type="http://schemas.openxmlformats.org/officeDocument/2006/relationships/image"/><Relationship Id="rId14" Target="../media/image13.png" Type="http://schemas.openxmlformats.org/officeDocument/2006/relationships/image"/><Relationship Id="rId15" Target="../media/image14.svg" Type="http://schemas.openxmlformats.org/officeDocument/2006/relationships/image"/><Relationship Id="rId16" Target="../media/image15.png" Type="http://schemas.openxmlformats.org/officeDocument/2006/relationships/image"/><Relationship Id="rId17" Target="../media/image16.svg" Type="http://schemas.openxmlformats.org/officeDocument/2006/relationships/image"/><Relationship Id="rId18" Target="../media/image17.png" Type="http://schemas.openxmlformats.org/officeDocument/2006/relationships/image"/><Relationship Id="rId19" Target="../media/image18.svg" Type="http://schemas.openxmlformats.org/officeDocument/2006/relationships/image"/><Relationship Id="rId2" Target="../media/image1.png" Type="http://schemas.openxmlformats.org/officeDocument/2006/relationships/image"/><Relationship Id="rId20" Target="../media/image19.png" Type="http://schemas.openxmlformats.org/officeDocument/2006/relationships/image"/><Relationship Id="rId21" Target="../media/image20.svg" Type="http://schemas.openxmlformats.org/officeDocument/2006/relationships/image"/><Relationship Id="rId22" Target="../media/image21.png" Type="http://schemas.openxmlformats.org/officeDocument/2006/relationships/image"/><Relationship Id="rId23" Target="../media/image22.svg" Type="http://schemas.openxmlformats.org/officeDocument/2006/relationships/image"/><Relationship Id="rId24" Target="../media/image23.png" Type="http://schemas.openxmlformats.org/officeDocument/2006/relationships/image"/><Relationship Id="rId25" Target="../media/image24.sv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5.png" Type="http://schemas.openxmlformats.org/officeDocument/2006/relationships/image"/><Relationship Id="rId4" Target="../media/image2.png" Type="http://schemas.openxmlformats.org/officeDocument/2006/relationships/image"/><Relationship Id="rId5" Target="../media/image7.png" Type="http://schemas.openxmlformats.org/officeDocument/2006/relationships/image"/><Relationship Id="rId6" Target="../media/image8.svg" Type="http://schemas.openxmlformats.org/officeDocument/2006/relationships/image"/><Relationship Id="rId7" Target="../media/image21.png" Type="http://schemas.openxmlformats.org/officeDocument/2006/relationships/image"/><Relationship Id="rId8" Target="../media/image22.sv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3.png" Type="http://schemas.openxmlformats.org/officeDocument/2006/relationships/image"/><Relationship Id="rId4" Target="../media/image14.svg" Type="http://schemas.openxmlformats.org/officeDocument/2006/relationships/image"/><Relationship Id="rId5" Target="../media/image15.png" Type="http://schemas.openxmlformats.org/officeDocument/2006/relationships/image"/><Relationship Id="rId6" Target="../media/image16.svg" Type="http://schemas.openxmlformats.org/officeDocument/2006/relationships/image"/><Relationship Id="rId7" Target="../media/image26.png" Type="http://schemas.openxmlformats.org/officeDocument/2006/relationships/image"/><Relationship Id="rId8" Target="../media/image27.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3.png" Type="http://schemas.openxmlformats.org/officeDocument/2006/relationships/image"/><Relationship Id="rId4" Target="../media/image14.svg" Type="http://schemas.openxmlformats.org/officeDocument/2006/relationships/image"/><Relationship Id="rId5" Target="../media/image15.png" Type="http://schemas.openxmlformats.org/officeDocument/2006/relationships/image"/><Relationship Id="rId6" Target="../media/image16.svg" Type="http://schemas.openxmlformats.org/officeDocument/2006/relationships/image"/><Relationship Id="rId7" Target="../media/image28.png" Type="http://schemas.openxmlformats.org/officeDocument/2006/relationships/image"/><Relationship Id="rId8" Target="../media/image29.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3.png" Type="http://schemas.openxmlformats.org/officeDocument/2006/relationships/image"/><Relationship Id="rId4" Target="../media/image14.svg" Type="http://schemas.openxmlformats.org/officeDocument/2006/relationships/image"/><Relationship Id="rId5" Target="../media/image15.png" Type="http://schemas.openxmlformats.org/officeDocument/2006/relationships/image"/><Relationship Id="rId6" Target="../media/image16.svg" Type="http://schemas.openxmlformats.org/officeDocument/2006/relationships/image"/><Relationship Id="rId7" Target="../media/image30.png" Type="http://schemas.openxmlformats.org/officeDocument/2006/relationships/image"/><Relationship Id="rId8" Target="../media/image31.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3.png" Type="http://schemas.openxmlformats.org/officeDocument/2006/relationships/image"/><Relationship Id="rId4" Target="../media/image14.svg" Type="http://schemas.openxmlformats.org/officeDocument/2006/relationships/image"/><Relationship Id="rId5" Target="../media/image15.png" Type="http://schemas.openxmlformats.org/officeDocument/2006/relationships/image"/><Relationship Id="rId6" Target="../media/image16.svg" Type="http://schemas.openxmlformats.org/officeDocument/2006/relationships/image"/><Relationship Id="rId7" Target="../media/image32.png" Type="http://schemas.openxmlformats.org/officeDocument/2006/relationships/image"/><Relationship Id="rId8" Target="../media/image33.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3.png" Type="http://schemas.openxmlformats.org/officeDocument/2006/relationships/image"/><Relationship Id="rId4" Target="../media/image14.svg" Type="http://schemas.openxmlformats.org/officeDocument/2006/relationships/image"/><Relationship Id="rId5" Target="../media/image15.png" Type="http://schemas.openxmlformats.org/officeDocument/2006/relationships/image"/><Relationship Id="rId6" Target="../media/image16.svg" Type="http://schemas.openxmlformats.org/officeDocument/2006/relationships/image"/><Relationship Id="rId7" Target="../media/image34.png" Type="http://schemas.openxmlformats.org/officeDocument/2006/relationships/image"/><Relationship Id="rId8" Target="../media/image35.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3.png" Type="http://schemas.openxmlformats.org/officeDocument/2006/relationships/image"/><Relationship Id="rId4" Target="../media/image14.svg" Type="http://schemas.openxmlformats.org/officeDocument/2006/relationships/image"/><Relationship Id="rId5" Target="../media/image15.png" Type="http://schemas.openxmlformats.org/officeDocument/2006/relationships/image"/><Relationship Id="rId6" Target="../media/image16.svg" Type="http://schemas.openxmlformats.org/officeDocument/2006/relationships/image"/><Relationship Id="rId7" Target="../media/image36.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3.png" Type="http://schemas.openxmlformats.org/officeDocument/2006/relationships/image"/><Relationship Id="rId4" Target="../media/image14.svg" Type="http://schemas.openxmlformats.org/officeDocument/2006/relationships/image"/><Relationship Id="rId5" Target="../media/image15.png" Type="http://schemas.openxmlformats.org/officeDocument/2006/relationships/image"/><Relationship Id="rId6" Target="../media/image16.svg" Type="http://schemas.openxmlformats.org/officeDocument/2006/relationships/image"/><Relationship Id="rId7" Target="../media/image37.png" Type="http://schemas.openxmlformats.org/officeDocument/2006/relationships/image"/><Relationship Id="rId8" Target="../media/image38.png" Type="http://schemas.openxmlformats.org/officeDocument/2006/relationships/image"/><Relationship Id="rId9" Target="../media/image39.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60000"/>
            </a:blip>
            <a:stretch>
              <a:fillRect l="0" t="-20816" r="-3049" b="-20007"/>
            </a:stretch>
          </a:blipFill>
        </p:spPr>
      </p:sp>
      <p:sp>
        <p:nvSpPr>
          <p:cNvPr name="Freeform 3" id="3"/>
          <p:cNvSpPr/>
          <p:nvPr/>
        </p:nvSpPr>
        <p:spPr>
          <a:xfrm flipH="false" flipV="false" rot="0">
            <a:off x="-731453" y="1571878"/>
            <a:ext cx="19750906" cy="7143244"/>
          </a:xfrm>
          <a:custGeom>
            <a:avLst/>
            <a:gdLst/>
            <a:ahLst/>
            <a:cxnLst/>
            <a:rect r="r" b="b" t="t" l="l"/>
            <a:pathLst>
              <a:path h="7143244" w="19750906">
                <a:moveTo>
                  <a:pt x="0" y="0"/>
                </a:moveTo>
                <a:lnTo>
                  <a:pt x="19750906" y="0"/>
                </a:lnTo>
                <a:lnTo>
                  <a:pt x="19750906" y="7143244"/>
                </a:lnTo>
                <a:lnTo>
                  <a:pt x="0" y="7143244"/>
                </a:lnTo>
                <a:lnTo>
                  <a:pt x="0" y="0"/>
                </a:lnTo>
                <a:close/>
              </a:path>
            </a:pathLst>
          </a:custGeom>
          <a:blipFill>
            <a:blip r:embed="rId3"/>
            <a:stretch>
              <a:fillRect l="0" t="0" r="0" b="0"/>
            </a:stretch>
          </a:blipFill>
        </p:spPr>
      </p:sp>
      <p:sp>
        <p:nvSpPr>
          <p:cNvPr name="Freeform 4" id="4"/>
          <p:cNvSpPr/>
          <p:nvPr/>
        </p:nvSpPr>
        <p:spPr>
          <a:xfrm flipH="false" flipV="false" rot="2216375">
            <a:off x="6338587" y="3332688"/>
            <a:ext cx="5936007" cy="5104966"/>
          </a:xfrm>
          <a:custGeom>
            <a:avLst/>
            <a:gdLst/>
            <a:ahLst/>
            <a:cxnLst/>
            <a:rect r="r" b="b" t="t" l="l"/>
            <a:pathLst>
              <a:path h="5104966" w="5936007">
                <a:moveTo>
                  <a:pt x="0" y="0"/>
                </a:moveTo>
                <a:lnTo>
                  <a:pt x="5936007" y="0"/>
                </a:lnTo>
                <a:lnTo>
                  <a:pt x="5936007" y="5104966"/>
                </a:lnTo>
                <a:lnTo>
                  <a:pt x="0" y="510496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5529030" y="3304605"/>
            <a:ext cx="7229940" cy="3405924"/>
          </a:xfrm>
          <a:prstGeom prst="rect">
            <a:avLst/>
          </a:prstGeom>
        </p:spPr>
        <p:txBody>
          <a:bodyPr anchor="t" rtlCol="false" tIns="0" lIns="0" bIns="0" rIns="0">
            <a:spAutoFit/>
          </a:bodyPr>
          <a:lstStyle/>
          <a:p>
            <a:pPr algn="ctr">
              <a:lnSpc>
                <a:spcPts val="12557"/>
              </a:lnSpc>
            </a:pPr>
            <a:r>
              <a:rPr lang="en-US" sz="13218">
                <a:solidFill>
                  <a:srgbClr val="000000"/>
                </a:solidFill>
                <a:latin typeface="Bryndan Write Bold"/>
              </a:rPr>
              <a:t>PHP Dasar</a:t>
            </a:r>
          </a:p>
        </p:txBody>
      </p:sp>
      <p:sp>
        <p:nvSpPr>
          <p:cNvPr name="Freeform 6" id="6"/>
          <p:cNvSpPr/>
          <p:nvPr/>
        </p:nvSpPr>
        <p:spPr>
          <a:xfrm flipH="false" flipV="false" rot="-7071524">
            <a:off x="3896019" y="6110207"/>
            <a:ext cx="1890776" cy="1200643"/>
          </a:xfrm>
          <a:custGeom>
            <a:avLst/>
            <a:gdLst/>
            <a:ahLst/>
            <a:cxnLst/>
            <a:rect r="r" b="b" t="t" l="l"/>
            <a:pathLst>
              <a:path h="1200643" w="1890776">
                <a:moveTo>
                  <a:pt x="0" y="0"/>
                </a:moveTo>
                <a:lnTo>
                  <a:pt x="1890776" y="0"/>
                </a:lnTo>
                <a:lnTo>
                  <a:pt x="1890776" y="1200643"/>
                </a:lnTo>
                <a:lnTo>
                  <a:pt x="0" y="120064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3940469">
            <a:off x="12074896" y="3002691"/>
            <a:ext cx="1890776" cy="1200643"/>
          </a:xfrm>
          <a:custGeom>
            <a:avLst/>
            <a:gdLst/>
            <a:ahLst/>
            <a:cxnLst/>
            <a:rect r="r" b="b" t="t" l="l"/>
            <a:pathLst>
              <a:path h="1200643" w="1890776">
                <a:moveTo>
                  <a:pt x="0" y="0"/>
                </a:moveTo>
                <a:lnTo>
                  <a:pt x="1890776" y="0"/>
                </a:lnTo>
                <a:lnTo>
                  <a:pt x="1890776" y="1200643"/>
                </a:lnTo>
                <a:lnTo>
                  <a:pt x="0" y="120064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12402305" y="6990300"/>
            <a:ext cx="749536" cy="952066"/>
          </a:xfrm>
          <a:custGeom>
            <a:avLst/>
            <a:gdLst/>
            <a:ahLst/>
            <a:cxnLst/>
            <a:rect r="r" b="b" t="t" l="l"/>
            <a:pathLst>
              <a:path h="952066" w="749536">
                <a:moveTo>
                  <a:pt x="0" y="0"/>
                </a:moveTo>
                <a:lnTo>
                  <a:pt x="749535" y="0"/>
                </a:lnTo>
                <a:lnTo>
                  <a:pt x="749535" y="952066"/>
                </a:lnTo>
                <a:lnTo>
                  <a:pt x="0" y="95206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9" id="9"/>
          <p:cNvSpPr/>
          <p:nvPr/>
        </p:nvSpPr>
        <p:spPr>
          <a:xfrm flipH="false" flipV="false" rot="0">
            <a:off x="12907953" y="7815778"/>
            <a:ext cx="473665" cy="601653"/>
          </a:xfrm>
          <a:custGeom>
            <a:avLst/>
            <a:gdLst/>
            <a:ahLst/>
            <a:cxnLst/>
            <a:rect r="r" b="b" t="t" l="l"/>
            <a:pathLst>
              <a:path h="601653" w="473665">
                <a:moveTo>
                  <a:pt x="0" y="0"/>
                </a:moveTo>
                <a:lnTo>
                  <a:pt x="473665" y="0"/>
                </a:lnTo>
                <a:lnTo>
                  <a:pt x="473665" y="601653"/>
                </a:lnTo>
                <a:lnTo>
                  <a:pt x="0" y="60165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0" id="10"/>
          <p:cNvSpPr/>
          <p:nvPr/>
        </p:nvSpPr>
        <p:spPr>
          <a:xfrm flipH="false" flipV="false" rot="2225019">
            <a:off x="1510424" y="1727017"/>
            <a:ext cx="945645" cy="890626"/>
          </a:xfrm>
          <a:custGeom>
            <a:avLst/>
            <a:gdLst/>
            <a:ahLst/>
            <a:cxnLst/>
            <a:rect r="r" b="b" t="t" l="l"/>
            <a:pathLst>
              <a:path h="890626" w="945645">
                <a:moveTo>
                  <a:pt x="0" y="0"/>
                </a:moveTo>
                <a:lnTo>
                  <a:pt x="945646" y="0"/>
                </a:lnTo>
                <a:lnTo>
                  <a:pt x="945646" y="890626"/>
                </a:lnTo>
                <a:lnTo>
                  <a:pt x="0" y="890626"/>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1" id="11"/>
          <p:cNvSpPr/>
          <p:nvPr/>
        </p:nvSpPr>
        <p:spPr>
          <a:xfrm flipH="false" flipV="false" rot="0">
            <a:off x="966975" y="8200599"/>
            <a:ext cx="4080399" cy="2784873"/>
          </a:xfrm>
          <a:custGeom>
            <a:avLst/>
            <a:gdLst/>
            <a:ahLst/>
            <a:cxnLst/>
            <a:rect r="r" b="b" t="t" l="l"/>
            <a:pathLst>
              <a:path h="2784873" w="4080399">
                <a:moveTo>
                  <a:pt x="0" y="0"/>
                </a:moveTo>
                <a:lnTo>
                  <a:pt x="4080400" y="0"/>
                </a:lnTo>
                <a:lnTo>
                  <a:pt x="4080400" y="2784873"/>
                </a:lnTo>
                <a:lnTo>
                  <a:pt x="0" y="2784873"/>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2" id="12"/>
          <p:cNvSpPr/>
          <p:nvPr/>
        </p:nvSpPr>
        <p:spPr>
          <a:xfrm flipH="false" flipV="false" rot="0">
            <a:off x="15261551" y="1531976"/>
            <a:ext cx="3757902" cy="922394"/>
          </a:xfrm>
          <a:custGeom>
            <a:avLst/>
            <a:gdLst/>
            <a:ahLst/>
            <a:cxnLst/>
            <a:rect r="r" b="b" t="t" l="l"/>
            <a:pathLst>
              <a:path h="922394" w="3757902">
                <a:moveTo>
                  <a:pt x="0" y="0"/>
                </a:moveTo>
                <a:lnTo>
                  <a:pt x="3757902" y="0"/>
                </a:lnTo>
                <a:lnTo>
                  <a:pt x="3757902" y="922394"/>
                </a:lnTo>
                <a:lnTo>
                  <a:pt x="0" y="922394"/>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3" id="13"/>
          <p:cNvSpPr/>
          <p:nvPr/>
        </p:nvSpPr>
        <p:spPr>
          <a:xfrm flipH="false" flipV="false" rot="0">
            <a:off x="1337535" y="3963658"/>
            <a:ext cx="1669640" cy="1897318"/>
          </a:xfrm>
          <a:custGeom>
            <a:avLst/>
            <a:gdLst/>
            <a:ahLst/>
            <a:cxnLst/>
            <a:rect r="r" b="b" t="t" l="l"/>
            <a:pathLst>
              <a:path h="1897318" w="1669640">
                <a:moveTo>
                  <a:pt x="0" y="0"/>
                </a:moveTo>
                <a:lnTo>
                  <a:pt x="1669640" y="0"/>
                </a:lnTo>
                <a:lnTo>
                  <a:pt x="1669640" y="1897318"/>
                </a:lnTo>
                <a:lnTo>
                  <a:pt x="0" y="1897318"/>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4" id="14"/>
          <p:cNvSpPr/>
          <p:nvPr/>
        </p:nvSpPr>
        <p:spPr>
          <a:xfrm flipH="false" flipV="false" rot="0">
            <a:off x="4065121" y="630103"/>
            <a:ext cx="2670523" cy="1542227"/>
          </a:xfrm>
          <a:custGeom>
            <a:avLst/>
            <a:gdLst/>
            <a:ahLst/>
            <a:cxnLst/>
            <a:rect r="r" b="b" t="t" l="l"/>
            <a:pathLst>
              <a:path h="1542227" w="2670523">
                <a:moveTo>
                  <a:pt x="0" y="0"/>
                </a:moveTo>
                <a:lnTo>
                  <a:pt x="2670524" y="0"/>
                </a:lnTo>
                <a:lnTo>
                  <a:pt x="2670524" y="1542227"/>
                </a:lnTo>
                <a:lnTo>
                  <a:pt x="0" y="1542227"/>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Freeform 15" id="15"/>
          <p:cNvSpPr/>
          <p:nvPr/>
        </p:nvSpPr>
        <p:spPr>
          <a:xfrm flipH="false" flipV="false" rot="0">
            <a:off x="15141254" y="7815778"/>
            <a:ext cx="3878199" cy="4114800"/>
          </a:xfrm>
          <a:custGeom>
            <a:avLst/>
            <a:gdLst/>
            <a:ahLst/>
            <a:cxnLst/>
            <a:rect r="r" b="b" t="t" l="l"/>
            <a:pathLst>
              <a:path h="4114800" w="3878199">
                <a:moveTo>
                  <a:pt x="0" y="0"/>
                </a:moveTo>
                <a:lnTo>
                  <a:pt x="3878199" y="0"/>
                </a:lnTo>
                <a:lnTo>
                  <a:pt x="3878199" y="4114800"/>
                </a:lnTo>
                <a:lnTo>
                  <a:pt x="0" y="4114800"/>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sp>
        <p:nvSpPr>
          <p:cNvPr name="Freeform 16" id="16"/>
          <p:cNvSpPr/>
          <p:nvPr/>
        </p:nvSpPr>
        <p:spPr>
          <a:xfrm flipH="false" flipV="false" rot="0">
            <a:off x="10067815" y="828716"/>
            <a:ext cx="2334490" cy="1625654"/>
          </a:xfrm>
          <a:custGeom>
            <a:avLst/>
            <a:gdLst/>
            <a:ahLst/>
            <a:cxnLst/>
            <a:rect r="r" b="b" t="t" l="l"/>
            <a:pathLst>
              <a:path h="1625654" w="2334490">
                <a:moveTo>
                  <a:pt x="0" y="0"/>
                </a:moveTo>
                <a:lnTo>
                  <a:pt x="2334490" y="0"/>
                </a:lnTo>
                <a:lnTo>
                  <a:pt x="2334490" y="1625654"/>
                </a:lnTo>
                <a:lnTo>
                  <a:pt x="0" y="1625654"/>
                </a:lnTo>
                <a:lnTo>
                  <a:pt x="0" y="0"/>
                </a:lnTo>
                <a:close/>
              </a:path>
            </a:pathLst>
          </a:custGeom>
          <a:blipFill>
            <a:blip r:embed="rId22">
              <a:extLst>
                <a:ext uri="{96DAC541-7B7A-43D3-8B79-37D633B846F1}">
                  <asvg:svgBlip xmlns:asvg="http://schemas.microsoft.com/office/drawing/2016/SVG/main" r:embed="rId23"/>
                </a:ext>
              </a:extLst>
            </a:blip>
            <a:stretch>
              <a:fillRect l="0" t="0" r="0" b="0"/>
            </a:stretch>
          </a:blipFill>
        </p:spPr>
      </p:sp>
      <p:sp>
        <p:nvSpPr>
          <p:cNvPr name="Freeform 17" id="17"/>
          <p:cNvSpPr/>
          <p:nvPr/>
        </p:nvSpPr>
        <p:spPr>
          <a:xfrm flipH="false" flipV="false" rot="0">
            <a:off x="17080354" y="3730884"/>
            <a:ext cx="3056045" cy="2979644"/>
          </a:xfrm>
          <a:custGeom>
            <a:avLst/>
            <a:gdLst/>
            <a:ahLst/>
            <a:cxnLst/>
            <a:rect r="r" b="b" t="t" l="l"/>
            <a:pathLst>
              <a:path h="2979644" w="3056045">
                <a:moveTo>
                  <a:pt x="0" y="0"/>
                </a:moveTo>
                <a:lnTo>
                  <a:pt x="3056045" y="0"/>
                </a:lnTo>
                <a:lnTo>
                  <a:pt x="3056045" y="2979645"/>
                </a:lnTo>
                <a:lnTo>
                  <a:pt x="0" y="2979645"/>
                </a:lnTo>
                <a:lnTo>
                  <a:pt x="0" y="0"/>
                </a:lnTo>
                <a:close/>
              </a:path>
            </a:pathLst>
          </a:custGeom>
          <a:blipFill>
            <a:blip r:embed="rId24">
              <a:extLst>
                <a:ext uri="{96DAC541-7B7A-43D3-8B79-37D633B846F1}">
                  <asvg:svgBlip xmlns:asvg="http://schemas.microsoft.com/office/drawing/2016/SVG/main" r:embed="rId25"/>
                </a:ext>
              </a:extLst>
            </a:blip>
            <a:stretch>
              <a:fillRect l="0" t="0" r="0" b="0"/>
            </a:stretch>
          </a:blipFill>
        </p:spPr>
      </p:sp>
      <p:sp>
        <p:nvSpPr>
          <p:cNvPr name="TextBox 18" id="18"/>
          <p:cNvSpPr txBox="true"/>
          <p:nvPr/>
        </p:nvSpPr>
        <p:spPr>
          <a:xfrm rot="0">
            <a:off x="6056910" y="8814817"/>
            <a:ext cx="6174179" cy="542925"/>
          </a:xfrm>
          <a:prstGeom prst="rect">
            <a:avLst/>
          </a:prstGeom>
        </p:spPr>
        <p:txBody>
          <a:bodyPr anchor="t" rtlCol="false" tIns="0" lIns="0" bIns="0" rIns="0">
            <a:spAutoFit/>
          </a:bodyPr>
          <a:lstStyle/>
          <a:p>
            <a:pPr algn="ctr">
              <a:lnSpc>
                <a:spcPts val="4425"/>
              </a:lnSpc>
            </a:pPr>
            <a:r>
              <a:rPr lang="en-US" sz="2500">
                <a:solidFill>
                  <a:srgbClr val="000000"/>
                </a:solidFill>
                <a:latin typeface="Poppins Bold"/>
              </a:rPr>
              <a:t>By Jepri Simbolon</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60000"/>
            </a:blip>
            <a:stretch>
              <a:fillRect l="0" t="-20816" r="-3049" b="-20007"/>
            </a:stretch>
          </a:blipFill>
        </p:spPr>
      </p:sp>
      <p:sp>
        <p:nvSpPr>
          <p:cNvPr name="TextBox 3" id="3"/>
          <p:cNvSpPr txBox="true"/>
          <p:nvPr/>
        </p:nvSpPr>
        <p:spPr>
          <a:xfrm rot="0">
            <a:off x="5275878" y="3129636"/>
            <a:ext cx="7736244" cy="1595879"/>
          </a:xfrm>
          <a:prstGeom prst="rect">
            <a:avLst/>
          </a:prstGeom>
        </p:spPr>
        <p:txBody>
          <a:bodyPr anchor="t" rtlCol="false" tIns="0" lIns="0" bIns="0" rIns="0">
            <a:spAutoFit/>
          </a:bodyPr>
          <a:lstStyle/>
          <a:p>
            <a:pPr algn="ctr">
              <a:lnSpc>
                <a:spcPts val="11448"/>
              </a:lnSpc>
            </a:pPr>
            <a:r>
              <a:rPr lang="en-US" sz="10699">
                <a:solidFill>
                  <a:srgbClr val="000000"/>
                </a:solidFill>
                <a:latin typeface="Bryndan Write"/>
              </a:rPr>
              <a:t>Kesimpulan</a:t>
            </a:r>
          </a:p>
        </p:txBody>
      </p:sp>
      <p:sp>
        <p:nvSpPr>
          <p:cNvPr name="TextBox 4" id="4"/>
          <p:cNvSpPr txBox="true"/>
          <p:nvPr/>
        </p:nvSpPr>
        <p:spPr>
          <a:xfrm rot="0">
            <a:off x="3052795" y="5013440"/>
            <a:ext cx="12182410" cy="2645663"/>
          </a:xfrm>
          <a:prstGeom prst="rect">
            <a:avLst/>
          </a:prstGeom>
        </p:spPr>
        <p:txBody>
          <a:bodyPr anchor="t" rtlCol="false" tIns="0" lIns="0" bIns="0" rIns="0">
            <a:spAutoFit/>
          </a:bodyPr>
          <a:lstStyle/>
          <a:p>
            <a:pPr algn="ctr">
              <a:lnSpc>
                <a:spcPts val="4248"/>
              </a:lnSpc>
            </a:pPr>
            <a:r>
              <a:rPr lang="en-US" sz="2400">
                <a:solidFill>
                  <a:srgbClr val="000000"/>
                </a:solidFill>
                <a:latin typeface="Poppins"/>
              </a:rPr>
              <a:t>php adalah Bahasa pemograman website yang digunakan untuk mempermudah programmer untuk membangun sebuah website dengan fungsi fungsi pemanggilan pada php dan kegunaannya dalam menghubungkan website pada database sehingga data – data yang diterima pada website dapat disimpan kedalam database.</a:t>
            </a:r>
          </a:p>
        </p:txBody>
      </p:sp>
      <p:sp>
        <p:nvSpPr>
          <p:cNvPr name="AutoShape 5" id="5"/>
          <p:cNvSpPr/>
          <p:nvPr/>
        </p:nvSpPr>
        <p:spPr>
          <a:xfrm flipV="true">
            <a:off x="-2301195" y="6221333"/>
            <a:ext cx="22890391" cy="0"/>
          </a:xfrm>
          <a:prstGeom prst="line">
            <a:avLst/>
          </a:prstGeom>
          <a:ln cap="flat" w="19050">
            <a:solidFill>
              <a:srgbClr val="F1E9E3"/>
            </a:solidFill>
            <a:prstDash val="solid"/>
            <a:headEnd type="none" len="sm" w="sm"/>
            <a:tailEnd type="none" len="sm" w="sm"/>
          </a:ln>
        </p:spPr>
      </p:sp>
      <p:sp>
        <p:nvSpPr>
          <p:cNvPr name="Freeform 6" id="6"/>
          <p:cNvSpPr/>
          <p:nvPr/>
        </p:nvSpPr>
        <p:spPr>
          <a:xfrm flipH="false" flipV="false" rot="2225019">
            <a:off x="1139865" y="6203530"/>
            <a:ext cx="945645" cy="890626"/>
          </a:xfrm>
          <a:custGeom>
            <a:avLst/>
            <a:gdLst/>
            <a:ahLst/>
            <a:cxnLst/>
            <a:rect r="r" b="b" t="t" l="l"/>
            <a:pathLst>
              <a:path h="890626" w="945645">
                <a:moveTo>
                  <a:pt x="0" y="0"/>
                </a:moveTo>
                <a:lnTo>
                  <a:pt x="945645" y="0"/>
                </a:lnTo>
                <a:lnTo>
                  <a:pt x="945645" y="890626"/>
                </a:lnTo>
                <a:lnTo>
                  <a:pt x="0" y="89062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14884723" y="1028700"/>
            <a:ext cx="2670523" cy="1542227"/>
          </a:xfrm>
          <a:custGeom>
            <a:avLst/>
            <a:gdLst/>
            <a:ahLst/>
            <a:cxnLst/>
            <a:rect r="r" b="b" t="t" l="l"/>
            <a:pathLst>
              <a:path h="1542227" w="2670523">
                <a:moveTo>
                  <a:pt x="0" y="0"/>
                </a:moveTo>
                <a:lnTo>
                  <a:pt x="2670524" y="0"/>
                </a:lnTo>
                <a:lnTo>
                  <a:pt x="2670524" y="1542227"/>
                </a:lnTo>
                <a:lnTo>
                  <a:pt x="0" y="154222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60000"/>
            </a:blip>
            <a:stretch>
              <a:fillRect l="0" t="-20816" r="-3049" b="-20007"/>
            </a:stretch>
          </a:blipFill>
        </p:spPr>
      </p:sp>
      <p:sp>
        <p:nvSpPr>
          <p:cNvPr name="Freeform 3" id="3"/>
          <p:cNvSpPr/>
          <p:nvPr/>
        </p:nvSpPr>
        <p:spPr>
          <a:xfrm flipH="false" flipV="false" rot="0">
            <a:off x="-731453" y="1571878"/>
            <a:ext cx="19750906" cy="7143244"/>
          </a:xfrm>
          <a:custGeom>
            <a:avLst/>
            <a:gdLst/>
            <a:ahLst/>
            <a:cxnLst/>
            <a:rect r="r" b="b" t="t" l="l"/>
            <a:pathLst>
              <a:path h="7143244" w="19750906">
                <a:moveTo>
                  <a:pt x="0" y="0"/>
                </a:moveTo>
                <a:lnTo>
                  <a:pt x="19750906" y="0"/>
                </a:lnTo>
                <a:lnTo>
                  <a:pt x="19750906" y="7143244"/>
                </a:lnTo>
                <a:lnTo>
                  <a:pt x="0" y="7143244"/>
                </a:lnTo>
                <a:lnTo>
                  <a:pt x="0" y="0"/>
                </a:lnTo>
                <a:close/>
              </a:path>
            </a:pathLst>
          </a:custGeom>
          <a:blipFill>
            <a:blip r:embed="rId3"/>
            <a:stretch>
              <a:fillRect l="0" t="0" r="0" b="0"/>
            </a:stretch>
          </a:blipFill>
        </p:spPr>
      </p:sp>
      <p:sp>
        <p:nvSpPr>
          <p:cNvPr name="Freeform 4" id="4"/>
          <p:cNvSpPr/>
          <p:nvPr/>
        </p:nvSpPr>
        <p:spPr>
          <a:xfrm flipH="false" flipV="false" rot="2216375">
            <a:off x="6338587" y="3332688"/>
            <a:ext cx="5936007" cy="5104966"/>
          </a:xfrm>
          <a:custGeom>
            <a:avLst/>
            <a:gdLst/>
            <a:ahLst/>
            <a:cxnLst/>
            <a:rect r="r" b="b" t="t" l="l"/>
            <a:pathLst>
              <a:path h="5104966" w="5936007">
                <a:moveTo>
                  <a:pt x="0" y="0"/>
                </a:moveTo>
                <a:lnTo>
                  <a:pt x="5936007" y="0"/>
                </a:lnTo>
                <a:lnTo>
                  <a:pt x="5936007" y="5104966"/>
                </a:lnTo>
                <a:lnTo>
                  <a:pt x="0" y="510496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5529030" y="3304605"/>
            <a:ext cx="7229940" cy="3405924"/>
          </a:xfrm>
          <a:prstGeom prst="rect">
            <a:avLst/>
          </a:prstGeom>
        </p:spPr>
        <p:txBody>
          <a:bodyPr anchor="t" rtlCol="false" tIns="0" lIns="0" bIns="0" rIns="0">
            <a:spAutoFit/>
          </a:bodyPr>
          <a:lstStyle/>
          <a:p>
            <a:pPr algn="ctr">
              <a:lnSpc>
                <a:spcPts val="12557"/>
              </a:lnSpc>
            </a:pPr>
            <a:r>
              <a:rPr lang="en-US" sz="13218">
                <a:solidFill>
                  <a:srgbClr val="000000"/>
                </a:solidFill>
                <a:latin typeface="Bryndan Write Bold"/>
              </a:rPr>
              <a:t>Thank you!</a:t>
            </a:r>
          </a:p>
        </p:txBody>
      </p:sp>
      <p:sp>
        <p:nvSpPr>
          <p:cNvPr name="Freeform 6" id="6"/>
          <p:cNvSpPr/>
          <p:nvPr/>
        </p:nvSpPr>
        <p:spPr>
          <a:xfrm flipH="false" flipV="false" rot="-7071524">
            <a:off x="3896019" y="6110207"/>
            <a:ext cx="1890776" cy="1200643"/>
          </a:xfrm>
          <a:custGeom>
            <a:avLst/>
            <a:gdLst/>
            <a:ahLst/>
            <a:cxnLst/>
            <a:rect r="r" b="b" t="t" l="l"/>
            <a:pathLst>
              <a:path h="1200643" w="1890776">
                <a:moveTo>
                  <a:pt x="0" y="0"/>
                </a:moveTo>
                <a:lnTo>
                  <a:pt x="1890776" y="0"/>
                </a:lnTo>
                <a:lnTo>
                  <a:pt x="1890776" y="1200643"/>
                </a:lnTo>
                <a:lnTo>
                  <a:pt x="0" y="120064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3940469">
            <a:off x="12074896" y="3002691"/>
            <a:ext cx="1890776" cy="1200643"/>
          </a:xfrm>
          <a:custGeom>
            <a:avLst/>
            <a:gdLst/>
            <a:ahLst/>
            <a:cxnLst/>
            <a:rect r="r" b="b" t="t" l="l"/>
            <a:pathLst>
              <a:path h="1200643" w="1890776">
                <a:moveTo>
                  <a:pt x="0" y="0"/>
                </a:moveTo>
                <a:lnTo>
                  <a:pt x="1890776" y="0"/>
                </a:lnTo>
                <a:lnTo>
                  <a:pt x="1890776" y="1200643"/>
                </a:lnTo>
                <a:lnTo>
                  <a:pt x="0" y="120064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12402305" y="6990300"/>
            <a:ext cx="749536" cy="952066"/>
          </a:xfrm>
          <a:custGeom>
            <a:avLst/>
            <a:gdLst/>
            <a:ahLst/>
            <a:cxnLst/>
            <a:rect r="r" b="b" t="t" l="l"/>
            <a:pathLst>
              <a:path h="952066" w="749536">
                <a:moveTo>
                  <a:pt x="0" y="0"/>
                </a:moveTo>
                <a:lnTo>
                  <a:pt x="749535" y="0"/>
                </a:lnTo>
                <a:lnTo>
                  <a:pt x="749535" y="952066"/>
                </a:lnTo>
                <a:lnTo>
                  <a:pt x="0" y="95206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9" id="9"/>
          <p:cNvSpPr/>
          <p:nvPr/>
        </p:nvSpPr>
        <p:spPr>
          <a:xfrm flipH="false" flipV="false" rot="0">
            <a:off x="12907953" y="7815778"/>
            <a:ext cx="473665" cy="601653"/>
          </a:xfrm>
          <a:custGeom>
            <a:avLst/>
            <a:gdLst/>
            <a:ahLst/>
            <a:cxnLst/>
            <a:rect r="r" b="b" t="t" l="l"/>
            <a:pathLst>
              <a:path h="601653" w="473665">
                <a:moveTo>
                  <a:pt x="0" y="0"/>
                </a:moveTo>
                <a:lnTo>
                  <a:pt x="473665" y="0"/>
                </a:lnTo>
                <a:lnTo>
                  <a:pt x="473665" y="601653"/>
                </a:lnTo>
                <a:lnTo>
                  <a:pt x="0" y="60165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0" id="10"/>
          <p:cNvSpPr/>
          <p:nvPr/>
        </p:nvSpPr>
        <p:spPr>
          <a:xfrm flipH="false" flipV="false" rot="2225019">
            <a:off x="1510424" y="1727017"/>
            <a:ext cx="945645" cy="890626"/>
          </a:xfrm>
          <a:custGeom>
            <a:avLst/>
            <a:gdLst/>
            <a:ahLst/>
            <a:cxnLst/>
            <a:rect r="r" b="b" t="t" l="l"/>
            <a:pathLst>
              <a:path h="890626" w="945645">
                <a:moveTo>
                  <a:pt x="0" y="0"/>
                </a:moveTo>
                <a:lnTo>
                  <a:pt x="945646" y="0"/>
                </a:lnTo>
                <a:lnTo>
                  <a:pt x="945646" y="890626"/>
                </a:lnTo>
                <a:lnTo>
                  <a:pt x="0" y="890626"/>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1" id="11"/>
          <p:cNvSpPr/>
          <p:nvPr/>
        </p:nvSpPr>
        <p:spPr>
          <a:xfrm flipH="false" flipV="false" rot="0">
            <a:off x="966975" y="8200599"/>
            <a:ext cx="4080399" cy="2784873"/>
          </a:xfrm>
          <a:custGeom>
            <a:avLst/>
            <a:gdLst/>
            <a:ahLst/>
            <a:cxnLst/>
            <a:rect r="r" b="b" t="t" l="l"/>
            <a:pathLst>
              <a:path h="2784873" w="4080399">
                <a:moveTo>
                  <a:pt x="0" y="0"/>
                </a:moveTo>
                <a:lnTo>
                  <a:pt x="4080400" y="0"/>
                </a:lnTo>
                <a:lnTo>
                  <a:pt x="4080400" y="2784873"/>
                </a:lnTo>
                <a:lnTo>
                  <a:pt x="0" y="2784873"/>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2" id="12"/>
          <p:cNvSpPr/>
          <p:nvPr/>
        </p:nvSpPr>
        <p:spPr>
          <a:xfrm flipH="false" flipV="false" rot="0">
            <a:off x="15261551" y="1531976"/>
            <a:ext cx="3757902" cy="922394"/>
          </a:xfrm>
          <a:custGeom>
            <a:avLst/>
            <a:gdLst/>
            <a:ahLst/>
            <a:cxnLst/>
            <a:rect r="r" b="b" t="t" l="l"/>
            <a:pathLst>
              <a:path h="922394" w="3757902">
                <a:moveTo>
                  <a:pt x="0" y="0"/>
                </a:moveTo>
                <a:lnTo>
                  <a:pt x="3757902" y="0"/>
                </a:lnTo>
                <a:lnTo>
                  <a:pt x="3757902" y="922394"/>
                </a:lnTo>
                <a:lnTo>
                  <a:pt x="0" y="922394"/>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3" id="13"/>
          <p:cNvSpPr/>
          <p:nvPr/>
        </p:nvSpPr>
        <p:spPr>
          <a:xfrm flipH="false" flipV="false" rot="0">
            <a:off x="1337535" y="3963658"/>
            <a:ext cx="1669640" cy="1897318"/>
          </a:xfrm>
          <a:custGeom>
            <a:avLst/>
            <a:gdLst/>
            <a:ahLst/>
            <a:cxnLst/>
            <a:rect r="r" b="b" t="t" l="l"/>
            <a:pathLst>
              <a:path h="1897318" w="1669640">
                <a:moveTo>
                  <a:pt x="0" y="0"/>
                </a:moveTo>
                <a:lnTo>
                  <a:pt x="1669640" y="0"/>
                </a:lnTo>
                <a:lnTo>
                  <a:pt x="1669640" y="1897318"/>
                </a:lnTo>
                <a:lnTo>
                  <a:pt x="0" y="1897318"/>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4" id="14"/>
          <p:cNvSpPr/>
          <p:nvPr/>
        </p:nvSpPr>
        <p:spPr>
          <a:xfrm flipH="false" flipV="false" rot="0">
            <a:off x="4065121" y="630103"/>
            <a:ext cx="2670523" cy="1542227"/>
          </a:xfrm>
          <a:custGeom>
            <a:avLst/>
            <a:gdLst/>
            <a:ahLst/>
            <a:cxnLst/>
            <a:rect r="r" b="b" t="t" l="l"/>
            <a:pathLst>
              <a:path h="1542227" w="2670523">
                <a:moveTo>
                  <a:pt x="0" y="0"/>
                </a:moveTo>
                <a:lnTo>
                  <a:pt x="2670524" y="0"/>
                </a:lnTo>
                <a:lnTo>
                  <a:pt x="2670524" y="1542227"/>
                </a:lnTo>
                <a:lnTo>
                  <a:pt x="0" y="1542227"/>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Freeform 15" id="15"/>
          <p:cNvSpPr/>
          <p:nvPr/>
        </p:nvSpPr>
        <p:spPr>
          <a:xfrm flipH="false" flipV="false" rot="0">
            <a:off x="15141254" y="7815778"/>
            <a:ext cx="3878199" cy="4114800"/>
          </a:xfrm>
          <a:custGeom>
            <a:avLst/>
            <a:gdLst/>
            <a:ahLst/>
            <a:cxnLst/>
            <a:rect r="r" b="b" t="t" l="l"/>
            <a:pathLst>
              <a:path h="4114800" w="3878199">
                <a:moveTo>
                  <a:pt x="0" y="0"/>
                </a:moveTo>
                <a:lnTo>
                  <a:pt x="3878199" y="0"/>
                </a:lnTo>
                <a:lnTo>
                  <a:pt x="3878199" y="4114800"/>
                </a:lnTo>
                <a:lnTo>
                  <a:pt x="0" y="4114800"/>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sp>
        <p:nvSpPr>
          <p:cNvPr name="Freeform 16" id="16"/>
          <p:cNvSpPr/>
          <p:nvPr/>
        </p:nvSpPr>
        <p:spPr>
          <a:xfrm flipH="false" flipV="false" rot="0">
            <a:off x="10067815" y="828716"/>
            <a:ext cx="2334490" cy="1625654"/>
          </a:xfrm>
          <a:custGeom>
            <a:avLst/>
            <a:gdLst/>
            <a:ahLst/>
            <a:cxnLst/>
            <a:rect r="r" b="b" t="t" l="l"/>
            <a:pathLst>
              <a:path h="1625654" w="2334490">
                <a:moveTo>
                  <a:pt x="0" y="0"/>
                </a:moveTo>
                <a:lnTo>
                  <a:pt x="2334490" y="0"/>
                </a:lnTo>
                <a:lnTo>
                  <a:pt x="2334490" y="1625654"/>
                </a:lnTo>
                <a:lnTo>
                  <a:pt x="0" y="1625654"/>
                </a:lnTo>
                <a:lnTo>
                  <a:pt x="0" y="0"/>
                </a:lnTo>
                <a:close/>
              </a:path>
            </a:pathLst>
          </a:custGeom>
          <a:blipFill>
            <a:blip r:embed="rId22">
              <a:extLst>
                <a:ext uri="{96DAC541-7B7A-43D3-8B79-37D633B846F1}">
                  <asvg:svgBlip xmlns:asvg="http://schemas.microsoft.com/office/drawing/2016/SVG/main" r:embed="rId23"/>
                </a:ext>
              </a:extLst>
            </a:blip>
            <a:stretch>
              <a:fillRect l="0" t="0" r="0" b="0"/>
            </a:stretch>
          </a:blipFill>
        </p:spPr>
      </p:sp>
      <p:sp>
        <p:nvSpPr>
          <p:cNvPr name="Freeform 17" id="17"/>
          <p:cNvSpPr/>
          <p:nvPr/>
        </p:nvSpPr>
        <p:spPr>
          <a:xfrm flipH="false" flipV="false" rot="0">
            <a:off x="17080354" y="3730884"/>
            <a:ext cx="3056045" cy="2979644"/>
          </a:xfrm>
          <a:custGeom>
            <a:avLst/>
            <a:gdLst/>
            <a:ahLst/>
            <a:cxnLst/>
            <a:rect r="r" b="b" t="t" l="l"/>
            <a:pathLst>
              <a:path h="2979644" w="3056045">
                <a:moveTo>
                  <a:pt x="0" y="0"/>
                </a:moveTo>
                <a:lnTo>
                  <a:pt x="3056045" y="0"/>
                </a:lnTo>
                <a:lnTo>
                  <a:pt x="3056045" y="2979645"/>
                </a:lnTo>
                <a:lnTo>
                  <a:pt x="0" y="2979645"/>
                </a:lnTo>
                <a:lnTo>
                  <a:pt x="0" y="0"/>
                </a:lnTo>
                <a:close/>
              </a:path>
            </a:pathLst>
          </a:custGeom>
          <a:blipFill>
            <a:blip r:embed="rId24">
              <a:extLst>
                <a:ext uri="{96DAC541-7B7A-43D3-8B79-37D633B846F1}">
                  <asvg:svgBlip xmlns:asvg="http://schemas.microsoft.com/office/drawing/2016/SVG/main" r:embed="rId25"/>
                </a:ext>
              </a:extLst>
            </a:blip>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60000"/>
            </a:blip>
            <a:stretch>
              <a:fillRect l="0" t="-20816" r="-3049" b="-20007"/>
            </a:stretch>
          </a:blipFill>
        </p:spPr>
      </p:sp>
      <p:grpSp>
        <p:nvGrpSpPr>
          <p:cNvPr name="Group 3" id="3"/>
          <p:cNvGrpSpPr/>
          <p:nvPr/>
        </p:nvGrpSpPr>
        <p:grpSpPr>
          <a:xfrm rot="0">
            <a:off x="10153910" y="1525096"/>
            <a:ext cx="6867519" cy="6722458"/>
            <a:chOff x="0" y="0"/>
            <a:chExt cx="1689752" cy="1654060"/>
          </a:xfrm>
        </p:grpSpPr>
        <p:sp>
          <p:nvSpPr>
            <p:cNvPr name="Freeform 4" id="4"/>
            <p:cNvSpPr/>
            <p:nvPr/>
          </p:nvSpPr>
          <p:spPr>
            <a:xfrm flipH="false" flipV="false" rot="0">
              <a:off x="0" y="0"/>
              <a:ext cx="1689752" cy="1654060"/>
            </a:xfrm>
            <a:custGeom>
              <a:avLst/>
              <a:gdLst/>
              <a:ahLst/>
              <a:cxnLst/>
              <a:rect r="r" b="b" t="t" l="l"/>
              <a:pathLst>
                <a:path h="1654060" w="1689752">
                  <a:moveTo>
                    <a:pt x="0" y="0"/>
                  </a:moveTo>
                  <a:lnTo>
                    <a:pt x="1689752" y="0"/>
                  </a:lnTo>
                  <a:lnTo>
                    <a:pt x="1689752" y="1654060"/>
                  </a:lnTo>
                  <a:lnTo>
                    <a:pt x="0" y="1654060"/>
                  </a:lnTo>
                  <a:close/>
                </a:path>
              </a:pathLst>
            </a:custGeom>
            <a:solidFill>
              <a:srgbClr val="000000">
                <a:alpha val="0"/>
              </a:srgbClr>
            </a:solidFill>
            <a:ln w="19050" cap="sq">
              <a:solidFill>
                <a:srgbClr val="000000"/>
              </a:solidFill>
              <a:miter/>
            </a:ln>
          </p:spPr>
        </p:sp>
        <p:sp>
          <p:nvSpPr>
            <p:cNvPr name="TextBox 5" id="5"/>
            <p:cNvSpPr txBox="true"/>
            <p:nvPr/>
          </p:nvSpPr>
          <p:spPr>
            <a:xfrm>
              <a:off x="0" y="-38100"/>
              <a:ext cx="812800" cy="850900"/>
            </a:xfrm>
            <a:prstGeom prst="rect">
              <a:avLst/>
            </a:prstGeom>
          </p:spPr>
          <p:txBody>
            <a:bodyPr anchor="ctr" rtlCol="false" tIns="50800" lIns="50800" bIns="50800" rIns="50800"/>
            <a:lstStyle/>
            <a:p>
              <a:pPr algn="ctr">
                <a:lnSpc>
                  <a:spcPts val="3499"/>
                </a:lnSpc>
              </a:pPr>
            </a:p>
          </p:txBody>
        </p:sp>
      </p:grpSp>
      <p:grpSp>
        <p:nvGrpSpPr>
          <p:cNvPr name="Group 6" id="6"/>
          <p:cNvGrpSpPr/>
          <p:nvPr/>
        </p:nvGrpSpPr>
        <p:grpSpPr>
          <a:xfrm rot="0">
            <a:off x="10182485" y="1525096"/>
            <a:ext cx="6838944" cy="6722458"/>
            <a:chOff x="0" y="0"/>
            <a:chExt cx="9118591" cy="8963277"/>
          </a:xfrm>
        </p:grpSpPr>
        <p:pic>
          <p:nvPicPr>
            <p:cNvPr name="Picture 7" id="7"/>
            <p:cNvPicPr>
              <a:picLocks noChangeAspect="true"/>
            </p:cNvPicPr>
            <p:nvPr/>
          </p:nvPicPr>
          <p:blipFill>
            <a:blip r:embed="rId3"/>
            <a:srcRect l="22532" t="0" r="22532" b="0"/>
            <a:stretch>
              <a:fillRect/>
            </a:stretch>
          </p:blipFill>
          <p:spPr>
            <a:xfrm flipH="false" flipV="false">
              <a:off x="0" y="0"/>
              <a:ext cx="9118591" cy="8963277"/>
            </a:xfrm>
            <a:prstGeom prst="rect">
              <a:avLst/>
            </a:prstGeom>
          </p:spPr>
        </p:pic>
      </p:grpSp>
      <p:sp>
        <p:nvSpPr>
          <p:cNvPr name="Freeform 8" id="8"/>
          <p:cNvSpPr/>
          <p:nvPr/>
        </p:nvSpPr>
        <p:spPr>
          <a:xfrm flipH="false" flipV="false" rot="0">
            <a:off x="-731453" y="8805889"/>
            <a:ext cx="19750906" cy="7143244"/>
          </a:xfrm>
          <a:custGeom>
            <a:avLst/>
            <a:gdLst/>
            <a:ahLst/>
            <a:cxnLst/>
            <a:rect r="r" b="b" t="t" l="l"/>
            <a:pathLst>
              <a:path h="7143244" w="19750906">
                <a:moveTo>
                  <a:pt x="0" y="0"/>
                </a:moveTo>
                <a:lnTo>
                  <a:pt x="19750906" y="0"/>
                </a:lnTo>
                <a:lnTo>
                  <a:pt x="19750906" y="7143244"/>
                </a:lnTo>
                <a:lnTo>
                  <a:pt x="0" y="7143244"/>
                </a:lnTo>
                <a:lnTo>
                  <a:pt x="0" y="0"/>
                </a:lnTo>
                <a:close/>
              </a:path>
            </a:pathLst>
          </a:custGeom>
          <a:blipFill>
            <a:blip r:embed="rId4"/>
            <a:stretch>
              <a:fillRect l="0" t="0" r="0" b="0"/>
            </a:stretch>
          </a:blipFill>
        </p:spPr>
      </p:sp>
      <p:sp>
        <p:nvSpPr>
          <p:cNvPr name="Freeform 9" id="9"/>
          <p:cNvSpPr/>
          <p:nvPr/>
        </p:nvSpPr>
        <p:spPr>
          <a:xfrm flipH="false" flipV="false" rot="0">
            <a:off x="1576762" y="828716"/>
            <a:ext cx="749536" cy="952066"/>
          </a:xfrm>
          <a:custGeom>
            <a:avLst/>
            <a:gdLst/>
            <a:ahLst/>
            <a:cxnLst/>
            <a:rect r="r" b="b" t="t" l="l"/>
            <a:pathLst>
              <a:path h="952066" w="749536">
                <a:moveTo>
                  <a:pt x="0" y="0"/>
                </a:moveTo>
                <a:lnTo>
                  <a:pt x="749535" y="0"/>
                </a:lnTo>
                <a:lnTo>
                  <a:pt x="749535" y="952066"/>
                </a:lnTo>
                <a:lnTo>
                  <a:pt x="0" y="95206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0" id="10"/>
          <p:cNvSpPr/>
          <p:nvPr/>
        </p:nvSpPr>
        <p:spPr>
          <a:xfrm flipH="false" flipV="false" rot="0">
            <a:off x="2082410" y="1654195"/>
            <a:ext cx="473665" cy="601653"/>
          </a:xfrm>
          <a:custGeom>
            <a:avLst/>
            <a:gdLst/>
            <a:ahLst/>
            <a:cxnLst/>
            <a:rect r="r" b="b" t="t" l="l"/>
            <a:pathLst>
              <a:path h="601653" w="473665">
                <a:moveTo>
                  <a:pt x="0" y="0"/>
                </a:moveTo>
                <a:lnTo>
                  <a:pt x="473665" y="0"/>
                </a:lnTo>
                <a:lnTo>
                  <a:pt x="473665" y="601653"/>
                </a:lnTo>
                <a:lnTo>
                  <a:pt x="0" y="60165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1" id="11"/>
          <p:cNvSpPr/>
          <p:nvPr/>
        </p:nvSpPr>
        <p:spPr>
          <a:xfrm flipH="false" flipV="false" rot="0">
            <a:off x="9015240" y="6066800"/>
            <a:ext cx="2334490" cy="1625654"/>
          </a:xfrm>
          <a:custGeom>
            <a:avLst/>
            <a:gdLst/>
            <a:ahLst/>
            <a:cxnLst/>
            <a:rect r="r" b="b" t="t" l="l"/>
            <a:pathLst>
              <a:path h="1625654" w="2334490">
                <a:moveTo>
                  <a:pt x="0" y="0"/>
                </a:moveTo>
                <a:lnTo>
                  <a:pt x="2334490" y="0"/>
                </a:lnTo>
                <a:lnTo>
                  <a:pt x="2334490" y="1625654"/>
                </a:lnTo>
                <a:lnTo>
                  <a:pt x="0" y="162565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2" id="12"/>
          <p:cNvSpPr txBox="true"/>
          <p:nvPr/>
        </p:nvSpPr>
        <p:spPr>
          <a:xfrm rot="0">
            <a:off x="1576762" y="2489771"/>
            <a:ext cx="7736244" cy="1489075"/>
          </a:xfrm>
          <a:prstGeom prst="rect">
            <a:avLst/>
          </a:prstGeom>
        </p:spPr>
        <p:txBody>
          <a:bodyPr anchor="t" rtlCol="false" tIns="0" lIns="0" bIns="0" rIns="0">
            <a:spAutoFit/>
          </a:bodyPr>
          <a:lstStyle/>
          <a:p>
            <a:pPr>
              <a:lnSpc>
                <a:spcPts val="10699"/>
              </a:lnSpc>
            </a:pPr>
            <a:r>
              <a:rPr lang="en-US" sz="9999">
                <a:solidFill>
                  <a:srgbClr val="000000"/>
                </a:solidFill>
                <a:latin typeface="Bryndan Write"/>
              </a:rPr>
              <a:t>Apa itu php?</a:t>
            </a:r>
          </a:p>
        </p:txBody>
      </p:sp>
      <p:sp>
        <p:nvSpPr>
          <p:cNvPr name="TextBox 13" id="13"/>
          <p:cNvSpPr txBox="true"/>
          <p:nvPr/>
        </p:nvSpPr>
        <p:spPr>
          <a:xfrm rot="0">
            <a:off x="1576762" y="4122485"/>
            <a:ext cx="7055253" cy="4017644"/>
          </a:xfrm>
          <a:prstGeom prst="rect">
            <a:avLst/>
          </a:prstGeom>
        </p:spPr>
        <p:txBody>
          <a:bodyPr anchor="t" rtlCol="false" tIns="0" lIns="0" bIns="0" rIns="0">
            <a:spAutoFit/>
          </a:bodyPr>
          <a:lstStyle/>
          <a:p>
            <a:pPr>
              <a:lnSpc>
                <a:spcPts val="3540"/>
              </a:lnSpc>
            </a:pPr>
            <a:r>
              <a:rPr lang="en-US" sz="2000">
                <a:solidFill>
                  <a:srgbClr val="000000"/>
                </a:solidFill>
                <a:latin typeface="Poppins"/>
              </a:rPr>
              <a:t>PHP (Hypertext Preprocessor) adalah bahasa pemrograman server-side yang digunakan untuk pengembangan aplikasi web dinamis. PHP berfungsi untuk mengolah data yang diterima dari web browser pengguna, berinteraksi dengan database, dan menghasilkan konten web yang dapat ditampilkan kembali kepada pengguna dalam bentuk halaman web.</a:t>
            </a:r>
          </a:p>
          <a:p>
            <a:pPr>
              <a:lnSpc>
                <a:spcPts val="3540"/>
              </a:lnSpc>
            </a:pP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60000"/>
            </a:blip>
            <a:stretch>
              <a:fillRect l="0" t="-20816" r="-3049" b="-20007"/>
            </a:stretch>
          </a:blipFill>
        </p:spPr>
      </p:sp>
      <p:sp>
        <p:nvSpPr>
          <p:cNvPr name="TextBox 3" id="3"/>
          <p:cNvSpPr txBox="true"/>
          <p:nvPr/>
        </p:nvSpPr>
        <p:spPr>
          <a:xfrm rot="0">
            <a:off x="3016889" y="3316293"/>
            <a:ext cx="12254221" cy="3122294"/>
          </a:xfrm>
          <a:prstGeom prst="rect">
            <a:avLst/>
          </a:prstGeom>
        </p:spPr>
        <p:txBody>
          <a:bodyPr anchor="t" rtlCol="false" tIns="0" lIns="0" bIns="0" rIns="0">
            <a:spAutoFit/>
          </a:bodyPr>
          <a:lstStyle/>
          <a:p>
            <a:pPr algn="ctr">
              <a:lnSpc>
                <a:spcPts val="3540"/>
              </a:lnSpc>
            </a:pPr>
            <a:r>
              <a:rPr lang="en-US" sz="2000">
                <a:solidFill>
                  <a:srgbClr val="000000"/>
                </a:solidFill>
                <a:latin typeface="Poppins"/>
              </a:rPr>
              <a:t>Tag pembuka pada Bahasa php</a:t>
            </a:r>
          </a:p>
          <a:p>
            <a:pPr algn="ctr">
              <a:lnSpc>
                <a:spcPts val="3540"/>
              </a:lnSpc>
            </a:pPr>
            <a:r>
              <a:rPr lang="en-US" sz="2000">
                <a:solidFill>
                  <a:srgbClr val="000000"/>
                </a:solidFill>
                <a:latin typeface="Poppins"/>
              </a:rPr>
              <a:t>&lt;?php</a:t>
            </a:r>
          </a:p>
          <a:p>
            <a:pPr algn="ctr">
              <a:lnSpc>
                <a:spcPts val="3540"/>
              </a:lnSpc>
            </a:pPr>
            <a:r>
              <a:rPr lang="en-US" sz="2000">
                <a:solidFill>
                  <a:srgbClr val="000000"/>
                </a:solidFill>
                <a:latin typeface="Poppins"/>
              </a:rPr>
              <a:t>?&gt;</a:t>
            </a:r>
          </a:p>
          <a:p>
            <a:pPr algn="ctr">
              <a:lnSpc>
                <a:spcPts val="3540"/>
              </a:lnSpc>
            </a:pPr>
            <a:r>
              <a:rPr lang="en-US" sz="2000">
                <a:solidFill>
                  <a:srgbClr val="000000"/>
                </a:solidFill>
                <a:latin typeface="Poppins Bold"/>
              </a:rPr>
              <a:t>Perintah print</a:t>
            </a:r>
          </a:p>
          <a:p>
            <a:pPr algn="ctr">
              <a:lnSpc>
                <a:spcPts val="3540"/>
              </a:lnSpc>
            </a:pPr>
            <a:r>
              <a:rPr lang="en-US" sz="2000">
                <a:solidFill>
                  <a:srgbClr val="000000"/>
                </a:solidFill>
                <a:latin typeface="Poppins"/>
              </a:rPr>
              <a:t>perintah print untuk menampilkan teks atau nilai ke layar. Perintah print adalah salah satu dari beberapa cara untuk mencetak output dalam PHP.</a:t>
            </a:r>
          </a:p>
          <a:p>
            <a:pPr algn="ctr">
              <a:lnSpc>
                <a:spcPts val="3540"/>
              </a:lnSpc>
            </a:pPr>
          </a:p>
        </p:txBody>
      </p:sp>
      <p:sp>
        <p:nvSpPr>
          <p:cNvPr name="AutoShape 4" id="4"/>
          <p:cNvSpPr/>
          <p:nvPr/>
        </p:nvSpPr>
        <p:spPr>
          <a:xfrm flipV="true">
            <a:off x="-2301195" y="6639318"/>
            <a:ext cx="22890391" cy="0"/>
          </a:xfrm>
          <a:prstGeom prst="line">
            <a:avLst/>
          </a:prstGeom>
          <a:ln cap="flat" w="19050">
            <a:solidFill>
              <a:srgbClr val="F1E9E3"/>
            </a:solidFill>
            <a:prstDash val="solid"/>
            <a:headEnd type="none" len="sm" w="sm"/>
            <a:tailEnd type="none" len="sm" w="sm"/>
          </a:ln>
        </p:spPr>
      </p:sp>
      <p:sp>
        <p:nvSpPr>
          <p:cNvPr name="Freeform 5" id="5"/>
          <p:cNvSpPr/>
          <p:nvPr/>
        </p:nvSpPr>
        <p:spPr>
          <a:xfrm flipH="false" flipV="false" rot="0">
            <a:off x="0" y="567503"/>
            <a:ext cx="3757902" cy="922394"/>
          </a:xfrm>
          <a:custGeom>
            <a:avLst/>
            <a:gdLst/>
            <a:ahLst/>
            <a:cxnLst/>
            <a:rect r="r" b="b" t="t" l="l"/>
            <a:pathLst>
              <a:path h="922394" w="3757902">
                <a:moveTo>
                  <a:pt x="0" y="0"/>
                </a:moveTo>
                <a:lnTo>
                  <a:pt x="3757902" y="0"/>
                </a:lnTo>
                <a:lnTo>
                  <a:pt x="3757902" y="922394"/>
                </a:lnTo>
                <a:lnTo>
                  <a:pt x="0" y="92239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15961949" y="1975380"/>
            <a:ext cx="1297351" cy="1474263"/>
          </a:xfrm>
          <a:custGeom>
            <a:avLst/>
            <a:gdLst/>
            <a:ahLst/>
            <a:cxnLst/>
            <a:rect r="r" b="b" t="t" l="l"/>
            <a:pathLst>
              <a:path h="1474263" w="1297351">
                <a:moveTo>
                  <a:pt x="0" y="0"/>
                </a:moveTo>
                <a:lnTo>
                  <a:pt x="1297351" y="0"/>
                </a:lnTo>
                <a:lnTo>
                  <a:pt x="1297351" y="1474263"/>
                </a:lnTo>
                <a:lnTo>
                  <a:pt x="0" y="147426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1028700" y="6230858"/>
            <a:ext cx="16230600" cy="1472478"/>
          </a:xfrm>
          <a:custGeom>
            <a:avLst/>
            <a:gdLst/>
            <a:ahLst/>
            <a:cxnLst/>
            <a:rect r="r" b="b" t="t" l="l"/>
            <a:pathLst>
              <a:path h="1472478" w="16230600">
                <a:moveTo>
                  <a:pt x="0" y="0"/>
                </a:moveTo>
                <a:lnTo>
                  <a:pt x="16230600" y="0"/>
                </a:lnTo>
                <a:lnTo>
                  <a:pt x="16230600" y="1472478"/>
                </a:lnTo>
                <a:lnTo>
                  <a:pt x="0" y="1472478"/>
                </a:lnTo>
                <a:lnTo>
                  <a:pt x="0" y="0"/>
                </a:lnTo>
                <a:close/>
              </a:path>
            </a:pathLst>
          </a:custGeom>
          <a:blipFill>
            <a:blip r:embed="rId7"/>
            <a:stretch>
              <a:fillRect l="-1167" t="0" r="0" b="-4731"/>
            </a:stretch>
          </a:blipFill>
        </p:spPr>
      </p:sp>
      <p:sp>
        <p:nvSpPr>
          <p:cNvPr name="Freeform 8" id="8"/>
          <p:cNvSpPr/>
          <p:nvPr/>
        </p:nvSpPr>
        <p:spPr>
          <a:xfrm flipH="false" flipV="false" rot="0">
            <a:off x="1028700" y="8189111"/>
            <a:ext cx="12310207" cy="606620"/>
          </a:xfrm>
          <a:custGeom>
            <a:avLst/>
            <a:gdLst/>
            <a:ahLst/>
            <a:cxnLst/>
            <a:rect r="r" b="b" t="t" l="l"/>
            <a:pathLst>
              <a:path h="606620" w="12310207">
                <a:moveTo>
                  <a:pt x="0" y="0"/>
                </a:moveTo>
                <a:lnTo>
                  <a:pt x="12310207" y="0"/>
                </a:lnTo>
                <a:lnTo>
                  <a:pt x="12310207" y="606620"/>
                </a:lnTo>
                <a:lnTo>
                  <a:pt x="0" y="606620"/>
                </a:lnTo>
                <a:lnTo>
                  <a:pt x="0" y="0"/>
                </a:lnTo>
                <a:close/>
              </a:path>
            </a:pathLst>
          </a:custGeom>
          <a:blipFill>
            <a:blip r:embed="rId8"/>
            <a:stretch>
              <a:fillRect l="0" t="0" r="0" b="0"/>
            </a:stretch>
          </a:blipFill>
        </p:spPr>
      </p:sp>
      <p:sp>
        <p:nvSpPr>
          <p:cNvPr name="TextBox 9" id="9"/>
          <p:cNvSpPr txBox="true"/>
          <p:nvPr/>
        </p:nvSpPr>
        <p:spPr>
          <a:xfrm rot="0">
            <a:off x="5275878" y="1472318"/>
            <a:ext cx="7736244" cy="1489075"/>
          </a:xfrm>
          <a:prstGeom prst="rect">
            <a:avLst/>
          </a:prstGeom>
        </p:spPr>
        <p:txBody>
          <a:bodyPr anchor="t" rtlCol="false" tIns="0" lIns="0" bIns="0" rIns="0">
            <a:spAutoFit/>
          </a:bodyPr>
          <a:lstStyle/>
          <a:p>
            <a:pPr algn="ctr">
              <a:lnSpc>
                <a:spcPts val="10699"/>
              </a:lnSpc>
            </a:pPr>
            <a:r>
              <a:rPr lang="en-US" sz="9999">
                <a:solidFill>
                  <a:srgbClr val="000000"/>
                </a:solidFill>
                <a:latin typeface="Bryndan Write"/>
              </a:rPr>
              <a:t>dasar php</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60000"/>
            </a:blip>
            <a:stretch>
              <a:fillRect l="0" t="-20816" r="-3049" b="-20007"/>
            </a:stretch>
          </a:blipFill>
        </p:spPr>
      </p:sp>
      <p:sp>
        <p:nvSpPr>
          <p:cNvPr name="AutoShape 3" id="3"/>
          <p:cNvSpPr/>
          <p:nvPr/>
        </p:nvSpPr>
        <p:spPr>
          <a:xfrm flipV="true">
            <a:off x="-2301195" y="6639318"/>
            <a:ext cx="22890391" cy="0"/>
          </a:xfrm>
          <a:prstGeom prst="line">
            <a:avLst/>
          </a:prstGeom>
          <a:ln cap="flat" w="19050">
            <a:solidFill>
              <a:srgbClr val="F1E9E3"/>
            </a:solidFill>
            <a:prstDash val="solid"/>
            <a:headEnd type="none" len="sm" w="sm"/>
            <a:tailEnd type="none" len="sm" w="sm"/>
          </a:ln>
        </p:spPr>
      </p:sp>
      <p:sp>
        <p:nvSpPr>
          <p:cNvPr name="Freeform 4" id="4"/>
          <p:cNvSpPr/>
          <p:nvPr/>
        </p:nvSpPr>
        <p:spPr>
          <a:xfrm flipH="false" flipV="false" rot="0">
            <a:off x="0" y="567503"/>
            <a:ext cx="3757902" cy="922394"/>
          </a:xfrm>
          <a:custGeom>
            <a:avLst/>
            <a:gdLst/>
            <a:ahLst/>
            <a:cxnLst/>
            <a:rect r="r" b="b" t="t" l="l"/>
            <a:pathLst>
              <a:path h="922394" w="3757902">
                <a:moveTo>
                  <a:pt x="0" y="0"/>
                </a:moveTo>
                <a:lnTo>
                  <a:pt x="3757902" y="0"/>
                </a:lnTo>
                <a:lnTo>
                  <a:pt x="3757902" y="922394"/>
                </a:lnTo>
                <a:lnTo>
                  <a:pt x="0" y="92239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5961949" y="1975380"/>
            <a:ext cx="1297351" cy="1474263"/>
          </a:xfrm>
          <a:custGeom>
            <a:avLst/>
            <a:gdLst/>
            <a:ahLst/>
            <a:cxnLst/>
            <a:rect r="r" b="b" t="t" l="l"/>
            <a:pathLst>
              <a:path h="1474263" w="1297351">
                <a:moveTo>
                  <a:pt x="0" y="0"/>
                </a:moveTo>
                <a:lnTo>
                  <a:pt x="1297351" y="0"/>
                </a:lnTo>
                <a:lnTo>
                  <a:pt x="1297351" y="1474263"/>
                </a:lnTo>
                <a:lnTo>
                  <a:pt x="0" y="147426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1028700" y="5320397"/>
            <a:ext cx="12400555" cy="2280562"/>
          </a:xfrm>
          <a:custGeom>
            <a:avLst/>
            <a:gdLst/>
            <a:ahLst/>
            <a:cxnLst/>
            <a:rect r="r" b="b" t="t" l="l"/>
            <a:pathLst>
              <a:path h="2280562" w="12400555">
                <a:moveTo>
                  <a:pt x="0" y="0"/>
                </a:moveTo>
                <a:lnTo>
                  <a:pt x="12400555" y="0"/>
                </a:lnTo>
                <a:lnTo>
                  <a:pt x="12400555" y="2280561"/>
                </a:lnTo>
                <a:lnTo>
                  <a:pt x="0" y="2280561"/>
                </a:lnTo>
                <a:lnTo>
                  <a:pt x="0" y="0"/>
                </a:lnTo>
                <a:close/>
              </a:path>
            </a:pathLst>
          </a:custGeom>
          <a:blipFill>
            <a:blip r:embed="rId7"/>
            <a:stretch>
              <a:fillRect l="0" t="0" r="0" b="0"/>
            </a:stretch>
          </a:blipFill>
        </p:spPr>
      </p:sp>
      <p:sp>
        <p:nvSpPr>
          <p:cNvPr name="Freeform 7" id="7"/>
          <p:cNvSpPr/>
          <p:nvPr/>
        </p:nvSpPr>
        <p:spPr>
          <a:xfrm flipH="false" flipV="false" rot="0">
            <a:off x="4052587" y="7836105"/>
            <a:ext cx="11622552" cy="922628"/>
          </a:xfrm>
          <a:custGeom>
            <a:avLst/>
            <a:gdLst/>
            <a:ahLst/>
            <a:cxnLst/>
            <a:rect r="r" b="b" t="t" l="l"/>
            <a:pathLst>
              <a:path h="922628" w="11622552">
                <a:moveTo>
                  <a:pt x="0" y="0"/>
                </a:moveTo>
                <a:lnTo>
                  <a:pt x="11622552" y="0"/>
                </a:lnTo>
                <a:lnTo>
                  <a:pt x="11622552" y="922628"/>
                </a:lnTo>
                <a:lnTo>
                  <a:pt x="0" y="922628"/>
                </a:lnTo>
                <a:lnTo>
                  <a:pt x="0" y="0"/>
                </a:lnTo>
                <a:close/>
              </a:path>
            </a:pathLst>
          </a:custGeom>
          <a:blipFill>
            <a:blip r:embed="rId8"/>
            <a:stretch>
              <a:fillRect l="0" t="0" r="0" b="0"/>
            </a:stretch>
          </a:blipFill>
        </p:spPr>
      </p:sp>
      <p:sp>
        <p:nvSpPr>
          <p:cNvPr name="TextBox 8" id="8"/>
          <p:cNvSpPr txBox="true"/>
          <p:nvPr/>
        </p:nvSpPr>
        <p:spPr>
          <a:xfrm rot="0">
            <a:off x="4358633" y="1518472"/>
            <a:ext cx="9570734" cy="1489075"/>
          </a:xfrm>
          <a:prstGeom prst="rect">
            <a:avLst/>
          </a:prstGeom>
        </p:spPr>
        <p:txBody>
          <a:bodyPr anchor="t" rtlCol="false" tIns="0" lIns="0" bIns="0" rIns="0">
            <a:spAutoFit/>
          </a:bodyPr>
          <a:lstStyle/>
          <a:p>
            <a:pPr algn="ctr">
              <a:lnSpc>
                <a:spcPts val="10699"/>
              </a:lnSpc>
            </a:pPr>
            <a:r>
              <a:rPr lang="en-US" sz="9999">
                <a:solidFill>
                  <a:srgbClr val="000000"/>
                </a:solidFill>
                <a:latin typeface="Bryndan Write"/>
              </a:rPr>
              <a:t>Echo &amp; Print_r</a:t>
            </a:r>
          </a:p>
        </p:txBody>
      </p:sp>
      <p:sp>
        <p:nvSpPr>
          <p:cNvPr name="TextBox 9" id="9"/>
          <p:cNvSpPr txBox="true"/>
          <p:nvPr/>
        </p:nvSpPr>
        <p:spPr>
          <a:xfrm rot="0">
            <a:off x="3016889" y="3103535"/>
            <a:ext cx="12254221" cy="1779269"/>
          </a:xfrm>
          <a:prstGeom prst="rect">
            <a:avLst/>
          </a:prstGeom>
        </p:spPr>
        <p:txBody>
          <a:bodyPr anchor="t" rtlCol="false" tIns="0" lIns="0" bIns="0" rIns="0">
            <a:spAutoFit/>
          </a:bodyPr>
          <a:lstStyle/>
          <a:p>
            <a:pPr algn="ctr">
              <a:lnSpc>
                <a:spcPts val="3540"/>
              </a:lnSpc>
            </a:pPr>
            <a:r>
              <a:rPr lang="en-US" sz="2000">
                <a:solidFill>
                  <a:srgbClr val="000000"/>
                </a:solidFill>
                <a:latin typeface="Poppins"/>
              </a:rPr>
              <a:t>Echo juga merupakan perintah print pada php, namun echo lebih sering digunakan jika ingin menampilkan sebuah variable atau fungsi</a:t>
            </a:r>
          </a:p>
          <a:p>
            <a:pPr algn="ctr">
              <a:lnSpc>
                <a:spcPts val="3540"/>
              </a:lnSpc>
            </a:pPr>
            <a:r>
              <a:rPr lang="en-US" sz="2000">
                <a:solidFill>
                  <a:srgbClr val="000000"/>
                </a:solidFill>
                <a:latin typeface="Poppins"/>
              </a:rPr>
              <a:t>Dan ada juga fungsi print_r, biasanya digunakan untuk menampilkan array pada script yang kita buat.</a:t>
            </a:r>
          </a:p>
        </p:txBody>
      </p:sp>
      <p:sp>
        <p:nvSpPr>
          <p:cNvPr name="TextBox 10" id="10"/>
          <p:cNvSpPr txBox="true"/>
          <p:nvPr/>
        </p:nvSpPr>
        <p:spPr>
          <a:xfrm rot="0">
            <a:off x="1028700" y="4850104"/>
            <a:ext cx="761167" cy="470293"/>
          </a:xfrm>
          <a:prstGeom prst="rect">
            <a:avLst/>
          </a:prstGeom>
        </p:spPr>
        <p:txBody>
          <a:bodyPr anchor="t" rtlCol="false" tIns="0" lIns="0" bIns="0" rIns="0">
            <a:spAutoFit/>
          </a:bodyPr>
          <a:lstStyle/>
          <a:p>
            <a:pPr algn="ctr">
              <a:lnSpc>
                <a:spcPts val="3317"/>
              </a:lnSpc>
              <a:spcBef>
                <a:spcPct val="0"/>
              </a:spcBef>
            </a:pPr>
            <a:r>
              <a:rPr lang="en-US" sz="3100">
                <a:solidFill>
                  <a:srgbClr val="000000"/>
                </a:solidFill>
                <a:latin typeface="Bryndan Write"/>
              </a:rPr>
              <a:t>echo</a:t>
            </a:r>
          </a:p>
        </p:txBody>
      </p:sp>
      <p:sp>
        <p:nvSpPr>
          <p:cNvPr name="TextBox 11" id="11"/>
          <p:cNvSpPr txBox="true"/>
          <p:nvPr/>
        </p:nvSpPr>
        <p:spPr>
          <a:xfrm rot="0">
            <a:off x="2958337" y="7600958"/>
            <a:ext cx="837962" cy="470293"/>
          </a:xfrm>
          <a:prstGeom prst="rect">
            <a:avLst/>
          </a:prstGeom>
        </p:spPr>
        <p:txBody>
          <a:bodyPr anchor="t" rtlCol="false" tIns="0" lIns="0" bIns="0" rIns="0">
            <a:spAutoFit/>
          </a:bodyPr>
          <a:lstStyle/>
          <a:p>
            <a:pPr algn="ctr">
              <a:lnSpc>
                <a:spcPts val="3317"/>
              </a:lnSpc>
              <a:spcBef>
                <a:spcPct val="0"/>
              </a:spcBef>
            </a:pPr>
            <a:r>
              <a:rPr lang="en-US" sz="3100">
                <a:solidFill>
                  <a:srgbClr val="000000"/>
                </a:solidFill>
                <a:latin typeface="Bryndan Write"/>
              </a:rPr>
              <a:t>Hasil</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60000"/>
            </a:blip>
            <a:stretch>
              <a:fillRect l="0" t="-20816" r="-3049" b="-20007"/>
            </a:stretch>
          </a:blipFill>
        </p:spPr>
      </p:sp>
      <p:sp>
        <p:nvSpPr>
          <p:cNvPr name="AutoShape 3" id="3"/>
          <p:cNvSpPr/>
          <p:nvPr/>
        </p:nvSpPr>
        <p:spPr>
          <a:xfrm flipV="true">
            <a:off x="-2301195" y="6639318"/>
            <a:ext cx="22890391" cy="0"/>
          </a:xfrm>
          <a:prstGeom prst="line">
            <a:avLst/>
          </a:prstGeom>
          <a:ln cap="flat" w="19050">
            <a:solidFill>
              <a:srgbClr val="F1E9E3"/>
            </a:solidFill>
            <a:prstDash val="solid"/>
            <a:headEnd type="none" len="sm" w="sm"/>
            <a:tailEnd type="none" len="sm" w="sm"/>
          </a:ln>
        </p:spPr>
      </p:sp>
      <p:sp>
        <p:nvSpPr>
          <p:cNvPr name="Freeform 4" id="4"/>
          <p:cNvSpPr/>
          <p:nvPr/>
        </p:nvSpPr>
        <p:spPr>
          <a:xfrm flipH="false" flipV="false" rot="0">
            <a:off x="0" y="567503"/>
            <a:ext cx="3757902" cy="922394"/>
          </a:xfrm>
          <a:custGeom>
            <a:avLst/>
            <a:gdLst/>
            <a:ahLst/>
            <a:cxnLst/>
            <a:rect r="r" b="b" t="t" l="l"/>
            <a:pathLst>
              <a:path h="922394" w="3757902">
                <a:moveTo>
                  <a:pt x="0" y="0"/>
                </a:moveTo>
                <a:lnTo>
                  <a:pt x="3757902" y="0"/>
                </a:lnTo>
                <a:lnTo>
                  <a:pt x="3757902" y="922394"/>
                </a:lnTo>
                <a:lnTo>
                  <a:pt x="0" y="92239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5961949" y="1975380"/>
            <a:ext cx="1297351" cy="1474263"/>
          </a:xfrm>
          <a:custGeom>
            <a:avLst/>
            <a:gdLst/>
            <a:ahLst/>
            <a:cxnLst/>
            <a:rect r="r" b="b" t="t" l="l"/>
            <a:pathLst>
              <a:path h="1474263" w="1297351">
                <a:moveTo>
                  <a:pt x="0" y="0"/>
                </a:moveTo>
                <a:lnTo>
                  <a:pt x="1297351" y="0"/>
                </a:lnTo>
                <a:lnTo>
                  <a:pt x="1297351" y="1474263"/>
                </a:lnTo>
                <a:lnTo>
                  <a:pt x="0" y="147426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1028700" y="2546350"/>
            <a:ext cx="12544814" cy="3041167"/>
          </a:xfrm>
          <a:custGeom>
            <a:avLst/>
            <a:gdLst/>
            <a:ahLst/>
            <a:cxnLst/>
            <a:rect r="r" b="b" t="t" l="l"/>
            <a:pathLst>
              <a:path h="3041167" w="12544814">
                <a:moveTo>
                  <a:pt x="0" y="0"/>
                </a:moveTo>
                <a:lnTo>
                  <a:pt x="12544814" y="0"/>
                </a:lnTo>
                <a:lnTo>
                  <a:pt x="12544814" y="3041167"/>
                </a:lnTo>
                <a:lnTo>
                  <a:pt x="0" y="3041167"/>
                </a:lnTo>
                <a:lnTo>
                  <a:pt x="0" y="0"/>
                </a:lnTo>
                <a:close/>
              </a:path>
            </a:pathLst>
          </a:custGeom>
          <a:blipFill>
            <a:blip r:embed="rId7"/>
            <a:stretch>
              <a:fillRect l="0" t="0" r="0" b="0"/>
            </a:stretch>
          </a:blipFill>
        </p:spPr>
      </p:sp>
      <p:sp>
        <p:nvSpPr>
          <p:cNvPr name="Freeform 7" id="7"/>
          <p:cNvSpPr/>
          <p:nvPr/>
        </p:nvSpPr>
        <p:spPr>
          <a:xfrm flipH="false" flipV="false" rot="0">
            <a:off x="2856298" y="6629551"/>
            <a:ext cx="14403002" cy="1277267"/>
          </a:xfrm>
          <a:custGeom>
            <a:avLst/>
            <a:gdLst/>
            <a:ahLst/>
            <a:cxnLst/>
            <a:rect r="r" b="b" t="t" l="l"/>
            <a:pathLst>
              <a:path h="1277267" w="14403002">
                <a:moveTo>
                  <a:pt x="0" y="0"/>
                </a:moveTo>
                <a:lnTo>
                  <a:pt x="14403002" y="0"/>
                </a:lnTo>
                <a:lnTo>
                  <a:pt x="14403002" y="1277267"/>
                </a:lnTo>
                <a:lnTo>
                  <a:pt x="0" y="1277267"/>
                </a:lnTo>
                <a:lnTo>
                  <a:pt x="0" y="0"/>
                </a:lnTo>
                <a:close/>
              </a:path>
            </a:pathLst>
          </a:custGeom>
          <a:blipFill>
            <a:blip r:embed="rId8"/>
            <a:stretch>
              <a:fillRect l="0" t="0" r="0" b="0"/>
            </a:stretch>
          </a:blipFill>
        </p:spPr>
      </p:sp>
      <p:sp>
        <p:nvSpPr>
          <p:cNvPr name="TextBox 8" id="8"/>
          <p:cNvSpPr txBox="true"/>
          <p:nvPr/>
        </p:nvSpPr>
        <p:spPr>
          <a:xfrm rot="0">
            <a:off x="5055275" y="1057275"/>
            <a:ext cx="8177451" cy="1489075"/>
          </a:xfrm>
          <a:prstGeom prst="rect">
            <a:avLst/>
          </a:prstGeom>
        </p:spPr>
        <p:txBody>
          <a:bodyPr anchor="t" rtlCol="false" tIns="0" lIns="0" bIns="0" rIns="0">
            <a:spAutoFit/>
          </a:bodyPr>
          <a:lstStyle/>
          <a:p>
            <a:pPr algn="ctr">
              <a:lnSpc>
                <a:spcPts val="10699"/>
              </a:lnSpc>
            </a:pPr>
            <a:r>
              <a:rPr lang="en-US" sz="9999">
                <a:solidFill>
                  <a:srgbClr val="000000"/>
                </a:solidFill>
                <a:latin typeface="Bryndan Write"/>
              </a:rPr>
              <a:t>Contoh print_r</a:t>
            </a:r>
          </a:p>
        </p:txBody>
      </p:sp>
      <p:sp>
        <p:nvSpPr>
          <p:cNvPr name="TextBox 9" id="9"/>
          <p:cNvSpPr txBox="true"/>
          <p:nvPr/>
        </p:nvSpPr>
        <p:spPr>
          <a:xfrm rot="0">
            <a:off x="2437317" y="5873508"/>
            <a:ext cx="837962" cy="470293"/>
          </a:xfrm>
          <a:prstGeom prst="rect">
            <a:avLst/>
          </a:prstGeom>
        </p:spPr>
        <p:txBody>
          <a:bodyPr anchor="t" rtlCol="false" tIns="0" lIns="0" bIns="0" rIns="0">
            <a:spAutoFit/>
          </a:bodyPr>
          <a:lstStyle/>
          <a:p>
            <a:pPr algn="ctr">
              <a:lnSpc>
                <a:spcPts val="3317"/>
              </a:lnSpc>
              <a:spcBef>
                <a:spcPct val="0"/>
              </a:spcBef>
            </a:pPr>
            <a:r>
              <a:rPr lang="en-US" sz="3100">
                <a:solidFill>
                  <a:srgbClr val="000000"/>
                </a:solidFill>
                <a:latin typeface="Bryndan Write"/>
              </a:rPr>
              <a:t>Hasil</a:t>
            </a:r>
          </a:p>
        </p:txBody>
      </p:sp>
      <p:sp>
        <p:nvSpPr>
          <p:cNvPr name="TextBox 10" id="10"/>
          <p:cNvSpPr txBox="true"/>
          <p:nvPr/>
        </p:nvSpPr>
        <p:spPr>
          <a:xfrm rot="0">
            <a:off x="2018817" y="8116368"/>
            <a:ext cx="15240483" cy="889393"/>
          </a:xfrm>
          <a:prstGeom prst="rect">
            <a:avLst/>
          </a:prstGeom>
        </p:spPr>
        <p:txBody>
          <a:bodyPr anchor="t" rtlCol="false" tIns="0" lIns="0" bIns="0" rIns="0">
            <a:spAutoFit/>
          </a:bodyPr>
          <a:lstStyle/>
          <a:p>
            <a:pPr>
              <a:lnSpc>
                <a:spcPts val="3317"/>
              </a:lnSpc>
              <a:spcBef>
                <a:spcPct val="0"/>
              </a:spcBef>
            </a:pPr>
            <a:r>
              <a:rPr lang="en-US" sz="3100">
                <a:solidFill>
                  <a:srgbClr val="000000"/>
                </a:solidFill>
                <a:latin typeface="Bryndan Write"/>
              </a:rPr>
              <a:t>Terlihat Ketika menggunakan perintah print_r, semua nilai yang ada pada array akan ditampilkan pada website beserta urutan nilainya yang selalu dimulai dari 0.</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60000"/>
            </a:blip>
            <a:stretch>
              <a:fillRect l="0" t="-20816" r="-3049" b="-20007"/>
            </a:stretch>
          </a:blipFill>
        </p:spPr>
      </p:sp>
      <p:sp>
        <p:nvSpPr>
          <p:cNvPr name="AutoShape 3" id="3"/>
          <p:cNvSpPr/>
          <p:nvPr/>
        </p:nvSpPr>
        <p:spPr>
          <a:xfrm flipV="true">
            <a:off x="-2301195" y="6639318"/>
            <a:ext cx="22890391" cy="0"/>
          </a:xfrm>
          <a:prstGeom prst="line">
            <a:avLst/>
          </a:prstGeom>
          <a:ln cap="flat" w="19050">
            <a:solidFill>
              <a:srgbClr val="F1E9E3"/>
            </a:solidFill>
            <a:prstDash val="solid"/>
            <a:headEnd type="none" len="sm" w="sm"/>
            <a:tailEnd type="none" len="sm" w="sm"/>
          </a:ln>
        </p:spPr>
      </p:sp>
      <p:sp>
        <p:nvSpPr>
          <p:cNvPr name="Freeform 4" id="4"/>
          <p:cNvSpPr/>
          <p:nvPr/>
        </p:nvSpPr>
        <p:spPr>
          <a:xfrm flipH="false" flipV="false" rot="0">
            <a:off x="0" y="567503"/>
            <a:ext cx="3757902" cy="922394"/>
          </a:xfrm>
          <a:custGeom>
            <a:avLst/>
            <a:gdLst/>
            <a:ahLst/>
            <a:cxnLst/>
            <a:rect r="r" b="b" t="t" l="l"/>
            <a:pathLst>
              <a:path h="922394" w="3757902">
                <a:moveTo>
                  <a:pt x="0" y="0"/>
                </a:moveTo>
                <a:lnTo>
                  <a:pt x="3757902" y="0"/>
                </a:lnTo>
                <a:lnTo>
                  <a:pt x="3757902" y="922394"/>
                </a:lnTo>
                <a:lnTo>
                  <a:pt x="0" y="92239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5961949" y="1975380"/>
            <a:ext cx="1297351" cy="1474263"/>
          </a:xfrm>
          <a:custGeom>
            <a:avLst/>
            <a:gdLst/>
            <a:ahLst/>
            <a:cxnLst/>
            <a:rect r="r" b="b" t="t" l="l"/>
            <a:pathLst>
              <a:path h="1474263" w="1297351">
                <a:moveTo>
                  <a:pt x="0" y="0"/>
                </a:moveTo>
                <a:lnTo>
                  <a:pt x="1297351" y="0"/>
                </a:lnTo>
                <a:lnTo>
                  <a:pt x="1297351" y="1474263"/>
                </a:lnTo>
                <a:lnTo>
                  <a:pt x="0" y="147426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1174569" y="3777610"/>
            <a:ext cx="11619686" cy="2731780"/>
          </a:xfrm>
          <a:custGeom>
            <a:avLst/>
            <a:gdLst/>
            <a:ahLst/>
            <a:cxnLst/>
            <a:rect r="r" b="b" t="t" l="l"/>
            <a:pathLst>
              <a:path h="2731780" w="11619686">
                <a:moveTo>
                  <a:pt x="0" y="0"/>
                </a:moveTo>
                <a:lnTo>
                  <a:pt x="11619685" y="0"/>
                </a:lnTo>
                <a:lnTo>
                  <a:pt x="11619685" y="2731780"/>
                </a:lnTo>
                <a:lnTo>
                  <a:pt x="0" y="2731780"/>
                </a:lnTo>
                <a:lnTo>
                  <a:pt x="0" y="0"/>
                </a:lnTo>
                <a:close/>
              </a:path>
            </a:pathLst>
          </a:custGeom>
          <a:blipFill>
            <a:blip r:embed="rId7"/>
            <a:stretch>
              <a:fillRect l="0" t="0" r="0" b="0"/>
            </a:stretch>
          </a:blipFill>
        </p:spPr>
      </p:sp>
      <p:sp>
        <p:nvSpPr>
          <p:cNvPr name="Freeform 7" id="7"/>
          <p:cNvSpPr/>
          <p:nvPr/>
        </p:nvSpPr>
        <p:spPr>
          <a:xfrm flipH="false" flipV="false" rot="0">
            <a:off x="6659767" y="7753743"/>
            <a:ext cx="10599533" cy="995929"/>
          </a:xfrm>
          <a:custGeom>
            <a:avLst/>
            <a:gdLst/>
            <a:ahLst/>
            <a:cxnLst/>
            <a:rect r="r" b="b" t="t" l="l"/>
            <a:pathLst>
              <a:path h="995929" w="10599533">
                <a:moveTo>
                  <a:pt x="0" y="0"/>
                </a:moveTo>
                <a:lnTo>
                  <a:pt x="10599533" y="0"/>
                </a:lnTo>
                <a:lnTo>
                  <a:pt x="10599533" y="995929"/>
                </a:lnTo>
                <a:lnTo>
                  <a:pt x="0" y="995929"/>
                </a:lnTo>
                <a:lnTo>
                  <a:pt x="0" y="0"/>
                </a:lnTo>
                <a:close/>
              </a:path>
            </a:pathLst>
          </a:custGeom>
          <a:blipFill>
            <a:blip r:embed="rId8"/>
            <a:stretch>
              <a:fillRect l="0" t="0" r="0" b="0"/>
            </a:stretch>
          </a:blipFill>
        </p:spPr>
      </p:sp>
      <p:sp>
        <p:nvSpPr>
          <p:cNvPr name="TextBox 8" id="8"/>
          <p:cNvSpPr txBox="true"/>
          <p:nvPr/>
        </p:nvSpPr>
        <p:spPr>
          <a:xfrm rot="0">
            <a:off x="3738973" y="1518472"/>
            <a:ext cx="10810053" cy="1243590"/>
          </a:xfrm>
          <a:prstGeom prst="rect">
            <a:avLst/>
          </a:prstGeom>
        </p:spPr>
        <p:txBody>
          <a:bodyPr anchor="t" rtlCol="false" tIns="0" lIns="0" bIns="0" rIns="0">
            <a:spAutoFit/>
          </a:bodyPr>
          <a:lstStyle/>
          <a:p>
            <a:pPr algn="ctr">
              <a:lnSpc>
                <a:spcPts val="8988"/>
              </a:lnSpc>
            </a:pPr>
            <a:r>
              <a:rPr lang="en-US" sz="8400">
                <a:solidFill>
                  <a:srgbClr val="000000"/>
                </a:solidFill>
                <a:latin typeface="Bryndan Write"/>
              </a:rPr>
              <a:t>Pengkondisian pada php</a:t>
            </a:r>
          </a:p>
        </p:txBody>
      </p:sp>
      <p:sp>
        <p:nvSpPr>
          <p:cNvPr name="TextBox 9" id="9"/>
          <p:cNvSpPr txBox="true"/>
          <p:nvPr/>
        </p:nvSpPr>
        <p:spPr>
          <a:xfrm rot="0">
            <a:off x="3016889" y="2717171"/>
            <a:ext cx="12254221" cy="1331594"/>
          </a:xfrm>
          <a:prstGeom prst="rect">
            <a:avLst/>
          </a:prstGeom>
        </p:spPr>
        <p:txBody>
          <a:bodyPr anchor="t" rtlCol="false" tIns="0" lIns="0" bIns="0" rIns="0">
            <a:spAutoFit/>
          </a:bodyPr>
          <a:lstStyle/>
          <a:p>
            <a:pPr algn="ctr">
              <a:lnSpc>
                <a:spcPts val="3540"/>
              </a:lnSpc>
            </a:pPr>
            <a:r>
              <a:rPr lang="en-US" sz="2000">
                <a:solidFill>
                  <a:srgbClr val="000000"/>
                </a:solidFill>
                <a:latin typeface="Poppins"/>
              </a:rPr>
              <a:t>Pernyataan If: Pernyataan if digunakan untuk mengevaluasi ekspresi boolean. Jika ekspresi tersebut benar (true), maka blok kode dalam pernyataan if akan dieksekusi.</a:t>
            </a:r>
          </a:p>
          <a:p>
            <a:pPr algn="ctr">
              <a:lnSpc>
                <a:spcPts val="3540"/>
              </a:lnSpc>
            </a:pPr>
          </a:p>
        </p:txBody>
      </p:sp>
      <p:sp>
        <p:nvSpPr>
          <p:cNvPr name="TextBox 10" id="10"/>
          <p:cNvSpPr txBox="true"/>
          <p:nvPr/>
        </p:nvSpPr>
        <p:spPr>
          <a:xfrm rot="0">
            <a:off x="5005079" y="6784099"/>
            <a:ext cx="12254221" cy="883919"/>
          </a:xfrm>
          <a:prstGeom prst="rect">
            <a:avLst/>
          </a:prstGeom>
        </p:spPr>
        <p:txBody>
          <a:bodyPr anchor="t" rtlCol="false" tIns="0" lIns="0" bIns="0" rIns="0">
            <a:spAutoFit/>
          </a:bodyPr>
          <a:lstStyle/>
          <a:p>
            <a:pPr>
              <a:lnSpc>
                <a:spcPts val="3540"/>
              </a:lnSpc>
            </a:pPr>
            <a:r>
              <a:rPr lang="en-US" sz="2000">
                <a:solidFill>
                  <a:srgbClr val="000000"/>
                </a:solidFill>
                <a:latin typeface="Poppins"/>
              </a:rPr>
              <a:t>karena fungsi if bersifat benar, nilai dari variabel nilai lebih besar dari 70, maka perintah if dijalankan dengan menampilkan “Selamat, Anda Lulus!”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60000"/>
            </a:blip>
            <a:stretch>
              <a:fillRect l="0" t="-20816" r="-3049" b="-20007"/>
            </a:stretch>
          </a:blipFill>
        </p:spPr>
      </p:sp>
      <p:sp>
        <p:nvSpPr>
          <p:cNvPr name="AutoShape 3" id="3"/>
          <p:cNvSpPr/>
          <p:nvPr/>
        </p:nvSpPr>
        <p:spPr>
          <a:xfrm flipV="true">
            <a:off x="-2301195" y="6639318"/>
            <a:ext cx="22890391" cy="0"/>
          </a:xfrm>
          <a:prstGeom prst="line">
            <a:avLst/>
          </a:prstGeom>
          <a:ln cap="flat" w="19050">
            <a:solidFill>
              <a:srgbClr val="F1E9E3"/>
            </a:solidFill>
            <a:prstDash val="solid"/>
            <a:headEnd type="none" len="sm" w="sm"/>
            <a:tailEnd type="none" len="sm" w="sm"/>
          </a:ln>
        </p:spPr>
      </p:sp>
      <p:sp>
        <p:nvSpPr>
          <p:cNvPr name="Freeform 4" id="4"/>
          <p:cNvSpPr/>
          <p:nvPr/>
        </p:nvSpPr>
        <p:spPr>
          <a:xfrm flipH="false" flipV="false" rot="0">
            <a:off x="0" y="567503"/>
            <a:ext cx="3757902" cy="922394"/>
          </a:xfrm>
          <a:custGeom>
            <a:avLst/>
            <a:gdLst/>
            <a:ahLst/>
            <a:cxnLst/>
            <a:rect r="r" b="b" t="t" l="l"/>
            <a:pathLst>
              <a:path h="922394" w="3757902">
                <a:moveTo>
                  <a:pt x="0" y="0"/>
                </a:moveTo>
                <a:lnTo>
                  <a:pt x="3757902" y="0"/>
                </a:lnTo>
                <a:lnTo>
                  <a:pt x="3757902" y="922394"/>
                </a:lnTo>
                <a:lnTo>
                  <a:pt x="0" y="92239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5961949" y="1975380"/>
            <a:ext cx="1297351" cy="1474263"/>
          </a:xfrm>
          <a:custGeom>
            <a:avLst/>
            <a:gdLst/>
            <a:ahLst/>
            <a:cxnLst/>
            <a:rect r="r" b="b" t="t" l="l"/>
            <a:pathLst>
              <a:path h="1474263" w="1297351">
                <a:moveTo>
                  <a:pt x="0" y="0"/>
                </a:moveTo>
                <a:lnTo>
                  <a:pt x="1297351" y="0"/>
                </a:lnTo>
                <a:lnTo>
                  <a:pt x="1297351" y="1474263"/>
                </a:lnTo>
                <a:lnTo>
                  <a:pt x="0" y="147426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585981" y="4766130"/>
            <a:ext cx="12239547" cy="2798221"/>
          </a:xfrm>
          <a:custGeom>
            <a:avLst/>
            <a:gdLst/>
            <a:ahLst/>
            <a:cxnLst/>
            <a:rect r="r" b="b" t="t" l="l"/>
            <a:pathLst>
              <a:path h="2798221" w="12239547">
                <a:moveTo>
                  <a:pt x="0" y="0"/>
                </a:moveTo>
                <a:lnTo>
                  <a:pt x="12239547" y="0"/>
                </a:lnTo>
                <a:lnTo>
                  <a:pt x="12239547" y="2798221"/>
                </a:lnTo>
                <a:lnTo>
                  <a:pt x="0" y="2798221"/>
                </a:lnTo>
                <a:lnTo>
                  <a:pt x="0" y="0"/>
                </a:lnTo>
                <a:close/>
              </a:path>
            </a:pathLst>
          </a:custGeom>
          <a:blipFill>
            <a:blip r:embed="rId7"/>
            <a:stretch>
              <a:fillRect l="0" t="0" r="0" b="0"/>
            </a:stretch>
          </a:blipFill>
        </p:spPr>
      </p:sp>
      <p:sp>
        <p:nvSpPr>
          <p:cNvPr name="Freeform 7" id="7"/>
          <p:cNvSpPr/>
          <p:nvPr/>
        </p:nvSpPr>
        <p:spPr>
          <a:xfrm flipH="false" flipV="false" rot="0">
            <a:off x="4001775" y="8521640"/>
            <a:ext cx="11538406" cy="906777"/>
          </a:xfrm>
          <a:custGeom>
            <a:avLst/>
            <a:gdLst/>
            <a:ahLst/>
            <a:cxnLst/>
            <a:rect r="r" b="b" t="t" l="l"/>
            <a:pathLst>
              <a:path h="906777" w="11538406">
                <a:moveTo>
                  <a:pt x="0" y="0"/>
                </a:moveTo>
                <a:lnTo>
                  <a:pt x="11538405" y="0"/>
                </a:lnTo>
                <a:lnTo>
                  <a:pt x="11538405" y="906777"/>
                </a:lnTo>
                <a:lnTo>
                  <a:pt x="0" y="906777"/>
                </a:lnTo>
                <a:lnTo>
                  <a:pt x="0" y="0"/>
                </a:lnTo>
                <a:close/>
              </a:path>
            </a:pathLst>
          </a:custGeom>
          <a:blipFill>
            <a:blip r:embed="rId8"/>
            <a:stretch>
              <a:fillRect l="0" t="0" r="0" b="0"/>
            </a:stretch>
          </a:blipFill>
        </p:spPr>
      </p:sp>
      <p:sp>
        <p:nvSpPr>
          <p:cNvPr name="TextBox 8" id="8"/>
          <p:cNvSpPr txBox="true"/>
          <p:nvPr/>
        </p:nvSpPr>
        <p:spPr>
          <a:xfrm rot="0">
            <a:off x="5275878" y="1472318"/>
            <a:ext cx="7736244" cy="1489075"/>
          </a:xfrm>
          <a:prstGeom prst="rect">
            <a:avLst/>
          </a:prstGeom>
        </p:spPr>
        <p:txBody>
          <a:bodyPr anchor="t" rtlCol="false" tIns="0" lIns="0" bIns="0" rIns="0">
            <a:spAutoFit/>
          </a:bodyPr>
          <a:lstStyle/>
          <a:p>
            <a:pPr algn="ctr">
              <a:lnSpc>
                <a:spcPts val="10699"/>
              </a:lnSpc>
            </a:pPr>
            <a:r>
              <a:rPr lang="en-US" sz="9999">
                <a:solidFill>
                  <a:srgbClr val="000000"/>
                </a:solidFill>
                <a:latin typeface="Bryndan Write"/>
              </a:rPr>
              <a:t>kondisi if else</a:t>
            </a:r>
          </a:p>
        </p:txBody>
      </p:sp>
      <p:sp>
        <p:nvSpPr>
          <p:cNvPr name="TextBox 9" id="9"/>
          <p:cNvSpPr txBox="true"/>
          <p:nvPr/>
        </p:nvSpPr>
        <p:spPr>
          <a:xfrm rot="0">
            <a:off x="3016889" y="2828042"/>
            <a:ext cx="12254221" cy="1779269"/>
          </a:xfrm>
          <a:prstGeom prst="rect">
            <a:avLst/>
          </a:prstGeom>
        </p:spPr>
        <p:txBody>
          <a:bodyPr anchor="t" rtlCol="false" tIns="0" lIns="0" bIns="0" rIns="0">
            <a:spAutoFit/>
          </a:bodyPr>
          <a:lstStyle/>
          <a:p>
            <a:pPr algn="ctr">
              <a:lnSpc>
                <a:spcPts val="3540"/>
              </a:lnSpc>
            </a:pPr>
            <a:r>
              <a:rPr lang="en-US" sz="2000">
                <a:solidFill>
                  <a:srgbClr val="000000"/>
                </a:solidFill>
                <a:latin typeface="Poppins"/>
              </a:rPr>
              <a:t>sama seperti pengkondisian if sebelumnya, kondisi if else ini akan menjalankan perintah sesuai dengan kondisi yang ditentukan, namun jika pengkondisian bersifat false(salah) maka perintah yang dijalankan yaitu kondisi pada else yang artinya jika fungsi tidak sesuai, selain fungsi yang ditentukan itu, maka perintah selain kondisi itu yang dijalankan</a:t>
            </a:r>
          </a:p>
        </p:txBody>
      </p:sp>
      <p:sp>
        <p:nvSpPr>
          <p:cNvPr name="TextBox 10" id="10"/>
          <p:cNvSpPr txBox="true"/>
          <p:nvPr/>
        </p:nvSpPr>
        <p:spPr>
          <a:xfrm rot="0">
            <a:off x="585981" y="7431001"/>
            <a:ext cx="12254221" cy="1331594"/>
          </a:xfrm>
          <a:prstGeom prst="rect">
            <a:avLst/>
          </a:prstGeom>
        </p:spPr>
        <p:txBody>
          <a:bodyPr anchor="t" rtlCol="false" tIns="0" lIns="0" bIns="0" rIns="0">
            <a:spAutoFit/>
          </a:bodyPr>
          <a:lstStyle/>
          <a:p>
            <a:pPr>
              <a:lnSpc>
                <a:spcPts val="3540"/>
              </a:lnSpc>
            </a:pPr>
            <a:r>
              <a:rPr lang="en-US" sz="2000">
                <a:solidFill>
                  <a:srgbClr val="000000"/>
                </a:solidFill>
                <a:latin typeface="Poppins"/>
              </a:rPr>
              <a:t>kkarena variabel nilai bernilai 60, dimana fungsi if tidak berlaku. maka perintah yang dijalankan adalah perintah selain fungsi tersebut. maka perintah yang dijalankan adalah “Maaf, Anda tidak lulus!”.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60000"/>
            </a:blip>
            <a:stretch>
              <a:fillRect l="0" t="-20816" r="-3049" b="-20007"/>
            </a:stretch>
          </a:blipFill>
        </p:spPr>
      </p:sp>
      <p:sp>
        <p:nvSpPr>
          <p:cNvPr name="AutoShape 3" id="3"/>
          <p:cNvSpPr/>
          <p:nvPr/>
        </p:nvSpPr>
        <p:spPr>
          <a:xfrm flipV="true">
            <a:off x="-2301195" y="6639318"/>
            <a:ext cx="22890391" cy="0"/>
          </a:xfrm>
          <a:prstGeom prst="line">
            <a:avLst/>
          </a:prstGeom>
          <a:ln cap="flat" w="19050">
            <a:solidFill>
              <a:srgbClr val="F1E9E3"/>
            </a:solidFill>
            <a:prstDash val="solid"/>
            <a:headEnd type="none" len="sm" w="sm"/>
            <a:tailEnd type="none" len="sm" w="sm"/>
          </a:ln>
        </p:spPr>
      </p:sp>
      <p:sp>
        <p:nvSpPr>
          <p:cNvPr name="Freeform 4" id="4"/>
          <p:cNvSpPr/>
          <p:nvPr/>
        </p:nvSpPr>
        <p:spPr>
          <a:xfrm flipH="false" flipV="false" rot="0">
            <a:off x="0" y="567503"/>
            <a:ext cx="3757902" cy="922394"/>
          </a:xfrm>
          <a:custGeom>
            <a:avLst/>
            <a:gdLst/>
            <a:ahLst/>
            <a:cxnLst/>
            <a:rect r="r" b="b" t="t" l="l"/>
            <a:pathLst>
              <a:path h="922394" w="3757902">
                <a:moveTo>
                  <a:pt x="0" y="0"/>
                </a:moveTo>
                <a:lnTo>
                  <a:pt x="3757902" y="0"/>
                </a:lnTo>
                <a:lnTo>
                  <a:pt x="3757902" y="922394"/>
                </a:lnTo>
                <a:lnTo>
                  <a:pt x="0" y="92239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5961949" y="1975380"/>
            <a:ext cx="1297351" cy="1474263"/>
          </a:xfrm>
          <a:custGeom>
            <a:avLst/>
            <a:gdLst/>
            <a:ahLst/>
            <a:cxnLst/>
            <a:rect r="r" b="b" t="t" l="l"/>
            <a:pathLst>
              <a:path h="1474263" w="1297351">
                <a:moveTo>
                  <a:pt x="0" y="0"/>
                </a:moveTo>
                <a:lnTo>
                  <a:pt x="1297351" y="0"/>
                </a:lnTo>
                <a:lnTo>
                  <a:pt x="1297351" y="1474263"/>
                </a:lnTo>
                <a:lnTo>
                  <a:pt x="0" y="147426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3414936" y="4587765"/>
            <a:ext cx="11458128" cy="2181218"/>
          </a:xfrm>
          <a:custGeom>
            <a:avLst/>
            <a:gdLst/>
            <a:ahLst/>
            <a:cxnLst/>
            <a:rect r="r" b="b" t="t" l="l"/>
            <a:pathLst>
              <a:path h="2181218" w="11458128">
                <a:moveTo>
                  <a:pt x="0" y="0"/>
                </a:moveTo>
                <a:lnTo>
                  <a:pt x="11458128" y="0"/>
                </a:lnTo>
                <a:lnTo>
                  <a:pt x="11458128" y="2181218"/>
                </a:lnTo>
                <a:lnTo>
                  <a:pt x="0" y="2181218"/>
                </a:lnTo>
                <a:lnTo>
                  <a:pt x="0" y="0"/>
                </a:lnTo>
                <a:close/>
              </a:path>
            </a:pathLst>
          </a:custGeom>
          <a:blipFill>
            <a:blip r:embed="rId7"/>
            <a:stretch>
              <a:fillRect l="0" t="0" r="0" b="0"/>
            </a:stretch>
          </a:blipFill>
        </p:spPr>
      </p:sp>
      <p:sp>
        <p:nvSpPr>
          <p:cNvPr name="TextBox 7" id="7"/>
          <p:cNvSpPr txBox="true"/>
          <p:nvPr/>
        </p:nvSpPr>
        <p:spPr>
          <a:xfrm rot="0">
            <a:off x="3901523" y="1057275"/>
            <a:ext cx="10484954" cy="1489075"/>
          </a:xfrm>
          <a:prstGeom prst="rect">
            <a:avLst/>
          </a:prstGeom>
        </p:spPr>
        <p:txBody>
          <a:bodyPr anchor="t" rtlCol="false" tIns="0" lIns="0" bIns="0" rIns="0">
            <a:spAutoFit/>
          </a:bodyPr>
          <a:lstStyle/>
          <a:p>
            <a:pPr algn="ctr">
              <a:lnSpc>
                <a:spcPts val="10699"/>
              </a:lnSpc>
            </a:pPr>
            <a:r>
              <a:rPr lang="en-US" sz="9999">
                <a:solidFill>
                  <a:srgbClr val="000000"/>
                </a:solidFill>
                <a:latin typeface="Bryndan Write"/>
              </a:rPr>
              <a:t>fungsi pemanggilan</a:t>
            </a:r>
          </a:p>
        </p:txBody>
      </p:sp>
      <p:sp>
        <p:nvSpPr>
          <p:cNvPr name="TextBox 8" id="8"/>
          <p:cNvSpPr txBox="true"/>
          <p:nvPr/>
        </p:nvSpPr>
        <p:spPr>
          <a:xfrm rot="0">
            <a:off x="3016889" y="2579162"/>
            <a:ext cx="12254221" cy="1779269"/>
          </a:xfrm>
          <a:prstGeom prst="rect">
            <a:avLst/>
          </a:prstGeom>
        </p:spPr>
        <p:txBody>
          <a:bodyPr anchor="t" rtlCol="false" tIns="0" lIns="0" bIns="0" rIns="0">
            <a:spAutoFit/>
          </a:bodyPr>
          <a:lstStyle/>
          <a:p>
            <a:pPr algn="ctr">
              <a:lnSpc>
                <a:spcPts val="3540"/>
              </a:lnSpc>
            </a:pPr>
            <a:r>
              <a:rPr lang="en-US" sz="2000">
                <a:solidFill>
                  <a:srgbClr val="000000"/>
                </a:solidFill>
                <a:latin typeface="Poppins"/>
              </a:rPr>
              <a:t>include() dan require(): Fungsi ini digunakan untuk memasukkan kode dari file eksternal ke dalam skrip PHP Anda. Perbedaan utama antara keduanya adalah jika include() gagal memuat file, itu akan mengeluarkan peringatan, sedangkan require() akan mengeluarkan kesalahan fatal.</a:t>
            </a:r>
          </a:p>
        </p:txBody>
      </p:sp>
      <p:sp>
        <p:nvSpPr>
          <p:cNvPr name="TextBox 9" id="9"/>
          <p:cNvSpPr txBox="true"/>
          <p:nvPr/>
        </p:nvSpPr>
        <p:spPr>
          <a:xfrm rot="0">
            <a:off x="3016889" y="6864968"/>
            <a:ext cx="12254221" cy="883919"/>
          </a:xfrm>
          <a:prstGeom prst="rect">
            <a:avLst/>
          </a:prstGeom>
        </p:spPr>
        <p:txBody>
          <a:bodyPr anchor="t" rtlCol="false" tIns="0" lIns="0" bIns="0" rIns="0">
            <a:spAutoFit/>
          </a:bodyPr>
          <a:lstStyle/>
          <a:p>
            <a:pPr algn="ctr">
              <a:lnSpc>
                <a:spcPts val="3540"/>
              </a:lnSpc>
            </a:pPr>
            <a:r>
              <a:rPr lang="en-US" sz="2000">
                <a:solidFill>
                  <a:srgbClr val="000000"/>
                </a:solidFill>
                <a:latin typeface="Poppins"/>
              </a:rPr>
              <a:t>ini berarti fungsi, nilai yang ada pada file_eksternal.php dipanggil untuk digunakan pada file php lain.</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60000"/>
            </a:blip>
            <a:stretch>
              <a:fillRect l="0" t="-20816" r="-3049" b="-20007"/>
            </a:stretch>
          </a:blipFill>
        </p:spPr>
      </p:sp>
      <p:sp>
        <p:nvSpPr>
          <p:cNvPr name="AutoShape 3" id="3"/>
          <p:cNvSpPr/>
          <p:nvPr/>
        </p:nvSpPr>
        <p:spPr>
          <a:xfrm flipV="true">
            <a:off x="-2301195" y="6252081"/>
            <a:ext cx="22890391" cy="0"/>
          </a:xfrm>
          <a:prstGeom prst="line">
            <a:avLst/>
          </a:prstGeom>
          <a:ln cap="flat" w="19050">
            <a:solidFill>
              <a:srgbClr val="F1E9E3"/>
            </a:solidFill>
            <a:prstDash val="solid"/>
            <a:headEnd type="none" len="sm" w="sm"/>
            <a:tailEnd type="none" len="sm" w="sm"/>
          </a:ln>
        </p:spPr>
      </p:sp>
      <p:sp>
        <p:nvSpPr>
          <p:cNvPr name="Freeform 4" id="4"/>
          <p:cNvSpPr/>
          <p:nvPr/>
        </p:nvSpPr>
        <p:spPr>
          <a:xfrm flipH="false" flipV="false" rot="0">
            <a:off x="0" y="567503"/>
            <a:ext cx="3757902" cy="922394"/>
          </a:xfrm>
          <a:custGeom>
            <a:avLst/>
            <a:gdLst/>
            <a:ahLst/>
            <a:cxnLst/>
            <a:rect r="r" b="b" t="t" l="l"/>
            <a:pathLst>
              <a:path h="922394" w="3757902">
                <a:moveTo>
                  <a:pt x="0" y="0"/>
                </a:moveTo>
                <a:lnTo>
                  <a:pt x="3757902" y="0"/>
                </a:lnTo>
                <a:lnTo>
                  <a:pt x="3757902" y="922394"/>
                </a:lnTo>
                <a:lnTo>
                  <a:pt x="0" y="92239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5961949" y="1975380"/>
            <a:ext cx="1297351" cy="1474263"/>
          </a:xfrm>
          <a:custGeom>
            <a:avLst/>
            <a:gdLst/>
            <a:ahLst/>
            <a:cxnLst/>
            <a:rect r="r" b="b" t="t" l="l"/>
            <a:pathLst>
              <a:path h="1474263" w="1297351">
                <a:moveTo>
                  <a:pt x="0" y="0"/>
                </a:moveTo>
                <a:lnTo>
                  <a:pt x="1297351" y="0"/>
                </a:lnTo>
                <a:lnTo>
                  <a:pt x="1297351" y="1474263"/>
                </a:lnTo>
                <a:lnTo>
                  <a:pt x="0" y="147426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3132705" y="2556900"/>
            <a:ext cx="12022590" cy="1844375"/>
          </a:xfrm>
          <a:custGeom>
            <a:avLst/>
            <a:gdLst/>
            <a:ahLst/>
            <a:cxnLst/>
            <a:rect r="r" b="b" t="t" l="l"/>
            <a:pathLst>
              <a:path h="1844375" w="12022590">
                <a:moveTo>
                  <a:pt x="0" y="0"/>
                </a:moveTo>
                <a:lnTo>
                  <a:pt x="12022590" y="0"/>
                </a:lnTo>
                <a:lnTo>
                  <a:pt x="12022590" y="1844375"/>
                </a:lnTo>
                <a:lnTo>
                  <a:pt x="0" y="1844375"/>
                </a:lnTo>
                <a:lnTo>
                  <a:pt x="0" y="0"/>
                </a:lnTo>
                <a:close/>
              </a:path>
            </a:pathLst>
          </a:custGeom>
          <a:blipFill>
            <a:blip r:embed="rId7"/>
            <a:stretch>
              <a:fillRect l="0" t="0" r="0" b="0"/>
            </a:stretch>
          </a:blipFill>
        </p:spPr>
      </p:sp>
      <p:sp>
        <p:nvSpPr>
          <p:cNvPr name="Freeform 7" id="7"/>
          <p:cNvSpPr/>
          <p:nvPr/>
        </p:nvSpPr>
        <p:spPr>
          <a:xfrm flipH="false" flipV="false" rot="0">
            <a:off x="3132705" y="5725908"/>
            <a:ext cx="12022590" cy="1334970"/>
          </a:xfrm>
          <a:custGeom>
            <a:avLst/>
            <a:gdLst/>
            <a:ahLst/>
            <a:cxnLst/>
            <a:rect r="r" b="b" t="t" l="l"/>
            <a:pathLst>
              <a:path h="1334970" w="12022590">
                <a:moveTo>
                  <a:pt x="0" y="0"/>
                </a:moveTo>
                <a:lnTo>
                  <a:pt x="12022590" y="0"/>
                </a:lnTo>
                <a:lnTo>
                  <a:pt x="12022590" y="1334969"/>
                </a:lnTo>
                <a:lnTo>
                  <a:pt x="0" y="1334969"/>
                </a:lnTo>
                <a:lnTo>
                  <a:pt x="0" y="0"/>
                </a:lnTo>
                <a:close/>
              </a:path>
            </a:pathLst>
          </a:custGeom>
          <a:blipFill>
            <a:blip r:embed="rId8"/>
            <a:stretch>
              <a:fillRect l="0" t="0" r="-2689" b="0"/>
            </a:stretch>
          </a:blipFill>
        </p:spPr>
      </p:sp>
      <p:sp>
        <p:nvSpPr>
          <p:cNvPr name="Freeform 8" id="8"/>
          <p:cNvSpPr/>
          <p:nvPr/>
        </p:nvSpPr>
        <p:spPr>
          <a:xfrm flipH="false" flipV="false" rot="0">
            <a:off x="3248520" y="7963846"/>
            <a:ext cx="12022590" cy="1294454"/>
          </a:xfrm>
          <a:custGeom>
            <a:avLst/>
            <a:gdLst/>
            <a:ahLst/>
            <a:cxnLst/>
            <a:rect r="r" b="b" t="t" l="l"/>
            <a:pathLst>
              <a:path h="1294454" w="12022590">
                <a:moveTo>
                  <a:pt x="0" y="0"/>
                </a:moveTo>
                <a:lnTo>
                  <a:pt x="12022591" y="0"/>
                </a:lnTo>
                <a:lnTo>
                  <a:pt x="12022591" y="1294454"/>
                </a:lnTo>
                <a:lnTo>
                  <a:pt x="0" y="1294454"/>
                </a:lnTo>
                <a:lnTo>
                  <a:pt x="0" y="0"/>
                </a:lnTo>
                <a:close/>
              </a:path>
            </a:pathLst>
          </a:custGeom>
          <a:blipFill>
            <a:blip r:embed="rId9"/>
            <a:stretch>
              <a:fillRect l="0" t="-1432" r="0" b="-1432"/>
            </a:stretch>
          </a:blipFill>
        </p:spPr>
      </p:sp>
      <p:sp>
        <p:nvSpPr>
          <p:cNvPr name="TextBox 9" id="9"/>
          <p:cNvSpPr txBox="true"/>
          <p:nvPr/>
        </p:nvSpPr>
        <p:spPr>
          <a:xfrm rot="0">
            <a:off x="3016889" y="1454794"/>
            <a:ext cx="12254221" cy="883919"/>
          </a:xfrm>
          <a:prstGeom prst="rect">
            <a:avLst/>
          </a:prstGeom>
        </p:spPr>
        <p:txBody>
          <a:bodyPr anchor="t" rtlCol="false" tIns="0" lIns="0" bIns="0" rIns="0">
            <a:spAutoFit/>
          </a:bodyPr>
          <a:lstStyle/>
          <a:p>
            <a:pPr algn="ctr">
              <a:lnSpc>
                <a:spcPts val="3540"/>
              </a:lnSpc>
            </a:pPr>
            <a:r>
              <a:rPr lang="en-US" sz="2000">
                <a:solidFill>
                  <a:srgbClr val="000000"/>
                </a:solidFill>
                <a:latin typeface="Poppins"/>
              </a:rPr>
              <a:t>include_once() dan require_once(): Fungsi-fungsi ini digunakan untuk memasukkan file eksternal sekali saja. Jika file sudah dimasukkan sebelumnya, fungsi ini akan mengabaikannya.</a:t>
            </a:r>
          </a:p>
        </p:txBody>
      </p:sp>
      <p:sp>
        <p:nvSpPr>
          <p:cNvPr name="TextBox 10" id="10"/>
          <p:cNvSpPr txBox="true"/>
          <p:nvPr/>
        </p:nvSpPr>
        <p:spPr>
          <a:xfrm rot="0">
            <a:off x="3016889" y="4622914"/>
            <a:ext cx="12254221" cy="883919"/>
          </a:xfrm>
          <a:prstGeom prst="rect">
            <a:avLst/>
          </a:prstGeom>
        </p:spPr>
        <p:txBody>
          <a:bodyPr anchor="t" rtlCol="false" tIns="0" lIns="0" bIns="0" rIns="0">
            <a:spAutoFit/>
          </a:bodyPr>
          <a:lstStyle/>
          <a:p>
            <a:pPr algn="ctr">
              <a:lnSpc>
                <a:spcPts val="3540"/>
              </a:lnSpc>
            </a:pPr>
            <a:r>
              <a:rPr lang="en-US" sz="2000">
                <a:solidFill>
                  <a:srgbClr val="000000"/>
                </a:solidFill>
                <a:latin typeface="Poppins"/>
              </a:rPr>
              <a:t>die() dan exit(): Kedua fungsi ini digunakan untuk menghentikan eksekusi skrip PHP. Anda dapat memberikan pesan sebagai argumen untuk dikeluarkan sebelum menghentikan eksekusi.</a:t>
            </a:r>
          </a:p>
        </p:txBody>
      </p:sp>
      <p:sp>
        <p:nvSpPr>
          <p:cNvPr name="TextBox 11" id="11"/>
          <p:cNvSpPr txBox="true"/>
          <p:nvPr/>
        </p:nvSpPr>
        <p:spPr>
          <a:xfrm rot="0">
            <a:off x="3016889" y="7003727"/>
            <a:ext cx="12254221" cy="883919"/>
          </a:xfrm>
          <a:prstGeom prst="rect">
            <a:avLst/>
          </a:prstGeom>
        </p:spPr>
        <p:txBody>
          <a:bodyPr anchor="t" rtlCol="false" tIns="0" lIns="0" bIns="0" rIns="0">
            <a:spAutoFit/>
          </a:bodyPr>
          <a:lstStyle/>
          <a:p>
            <a:pPr algn="ctr">
              <a:lnSpc>
                <a:spcPts val="3540"/>
              </a:lnSpc>
            </a:pPr>
            <a:r>
              <a:rPr lang="en-US" sz="2000">
                <a:solidFill>
                  <a:srgbClr val="000000"/>
                </a:solidFill>
                <a:latin typeface="Poppins"/>
              </a:rPr>
              <a:t>sleep(): Fungsi ini digunakan untuk menghentikan eksekusi skrip selama jumlah detik yang ditentukan. Ini sering digunakan dalam tugas-tugas seperti penundaan eksekusi. </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DAFuHMs4qXM</dc:identifier>
  <dcterms:modified xsi:type="dcterms:W3CDTF">2011-08-01T06:04:30Z</dcterms:modified>
  <cp:revision>1</cp:revision>
  <dc:title>PHP Dasar</dc:title>
</cp:coreProperties>
</file>